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316" y="-12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5C0D6D4F-7D8C-4798-98CC-D61A837D0AED}" type="datetimeFigureOut">
              <a:rPr kumimoji="1" lang="ja-JP" altLang="en-US" smtClean="0"/>
              <a:t>2017/5/18</a:t>
            </a:fld>
            <a:endParaRPr kumimoji="1" lang="ja-JP" altLang="en-US"/>
          </a:p>
        </p:txBody>
      </p:sp>
      <p:sp>
        <p:nvSpPr>
          <p:cNvPr id="4" name="スライド イメージ プレースホルダー 3"/>
          <p:cNvSpPr>
            <a:spLocks noGrp="1" noRot="1" noChangeAspect="1"/>
          </p:cNvSpPr>
          <p:nvPr>
            <p:ph type="sldImg" idx="2"/>
          </p:nvPr>
        </p:nvSpPr>
        <p:spPr>
          <a:xfrm>
            <a:off x="1979613" y="739775"/>
            <a:ext cx="27765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3BC3B656-1901-4FF2-AA27-95C536ECADC0}" type="slidenum">
              <a:rPr kumimoji="1" lang="ja-JP" altLang="en-US" smtClean="0"/>
              <a:t>‹#›</a:t>
            </a:fld>
            <a:endParaRPr kumimoji="1" lang="ja-JP" altLang="en-US"/>
          </a:p>
        </p:txBody>
      </p:sp>
    </p:spTree>
    <p:extLst>
      <p:ext uri="{BB962C8B-B14F-4D97-AF65-F5344CB8AC3E}">
        <p14:creationId xmlns:p14="http://schemas.microsoft.com/office/powerpoint/2010/main" val="9451839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C3B656-1901-4FF2-AA27-95C536ECADC0}" type="slidenum">
              <a:rPr kumimoji="1" lang="ja-JP" altLang="en-US" smtClean="0"/>
              <a:t>2</a:t>
            </a:fld>
            <a:endParaRPr kumimoji="1" lang="ja-JP" altLang="en-US"/>
          </a:p>
        </p:txBody>
      </p:sp>
    </p:spTree>
    <p:extLst>
      <p:ext uri="{BB962C8B-B14F-4D97-AF65-F5344CB8AC3E}">
        <p14:creationId xmlns:p14="http://schemas.microsoft.com/office/powerpoint/2010/main" val="255515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1437923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173101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93874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156166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134645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124902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39938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307164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191770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20049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5213B3-ADDD-4E18-B5C1-9A3A50ECCFE1}" type="datetimeFigureOut">
              <a:rPr kumimoji="1" lang="ja-JP" altLang="en-US" smtClean="0"/>
              <a:t>2017/5/18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319791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15213B3-ADDD-4E18-B5C1-9A3A50ECCFE1}" type="datetimeFigureOut">
              <a:rPr kumimoji="1" lang="ja-JP" altLang="en-US" smtClean="0"/>
              <a:t>2017/5/18</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E2F1AB6-9D1A-44F0-9E01-219C593EC0B3}" type="slidenum">
              <a:rPr kumimoji="1" lang="ja-JP" altLang="en-US" smtClean="0"/>
              <a:t>‹#›</a:t>
            </a:fld>
            <a:endParaRPr kumimoji="1" lang="ja-JP" altLang="en-US"/>
          </a:p>
        </p:txBody>
      </p:sp>
    </p:spTree>
    <p:extLst>
      <p:ext uri="{BB962C8B-B14F-4D97-AF65-F5344CB8AC3E}">
        <p14:creationId xmlns:p14="http://schemas.microsoft.com/office/powerpoint/2010/main" val="176373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0020" y="811767"/>
            <a:ext cx="5829300" cy="1960033"/>
          </a:xfrm>
        </p:spPr>
        <p:txBody>
          <a:bodyPr/>
          <a:lstStyle/>
          <a:p>
            <a:r>
              <a:rPr kumimoji="1" lang="ja-JP" altLang="en-US" dirty="0" smtClean="0"/>
              <a:t>樹里ちゃん着ぐるみ</a:t>
            </a:r>
            <a:r>
              <a:rPr kumimoji="1" lang="en-US" altLang="ja-JP" dirty="0" smtClean="0"/>
              <a:t/>
            </a:r>
            <a:br>
              <a:rPr kumimoji="1" lang="en-US" altLang="ja-JP" dirty="0" smtClean="0"/>
            </a:br>
            <a:r>
              <a:rPr kumimoji="1" lang="ja-JP" altLang="en-US" dirty="0" smtClean="0"/>
              <a:t>利用方法</a:t>
            </a:r>
            <a:endParaRPr kumimoji="1" lang="ja-JP" altLang="en-US" dirty="0"/>
          </a:p>
        </p:txBody>
      </p:sp>
      <p:sp>
        <p:nvSpPr>
          <p:cNvPr id="3" name="サブタイトル 2"/>
          <p:cNvSpPr>
            <a:spLocks noGrp="1"/>
          </p:cNvSpPr>
          <p:nvPr>
            <p:ph type="subTitle" idx="1"/>
          </p:nvPr>
        </p:nvSpPr>
        <p:spPr>
          <a:xfrm>
            <a:off x="1076672" y="7308304"/>
            <a:ext cx="4800600" cy="498128"/>
          </a:xfrm>
        </p:spPr>
        <p:txBody>
          <a:bodyPr>
            <a:normAutofit/>
          </a:bodyPr>
          <a:lstStyle/>
          <a:p>
            <a:r>
              <a:rPr kumimoji="1" lang="en-US" altLang="ja-JP" sz="2000" dirty="0" smtClean="0"/>
              <a:t>※</a:t>
            </a:r>
            <a:r>
              <a:rPr kumimoji="1" lang="ja-JP" altLang="en-US" sz="2000" dirty="0" smtClean="0"/>
              <a:t>必ず着ぐるみと一緒に返却してください。</a:t>
            </a:r>
            <a:endParaRPr kumimoji="1" lang="ja-JP" altLang="en-US" sz="2000" dirty="0"/>
          </a:p>
        </p:txBody>
      </p:sp>
      <p:pic>
        <p:nvPicPr>
          <p:cNvPr id="4" name="図 3"/>
          <p:cNvPicPr>
            <a:picLocks noChangeAspect="1"/>
          </p:cNvPicPr>
          <p:nvPr/>
        </p:nvPicPr>
        <p:blipFill rotWithShape="1">
          <a:blip r:embed="rId2"/>
          <a:srcRect l="38682" t="27564" r="38743" b="16874"/>
          <a:stretch/>
        </p:blipFill>
        <p:spPr>
          <a:xfrm>
            <a:off x="1988840" y="2742684"/>
            <a:ext cx="3024336" cy="4277588"/>
          </a:xfrm>
          <a:prstGeom prst="rect">
            <a:avLst/>
          </a:prstGeom>
        </p:spPr>
      </p:pic>
      <p:sp>
        <p:nvSpPr>
          <p:cNvPr id="5" name="タイトル 1"/>
          <p:cNvSpPr txBox="1">
            <a:spLocks/>
          </p:cNvSpPr>
          <p:nvPr/>
        </p:nvSpPr>
        <p:spPr>
          <a:xfrm>
            <a:off x="514350" y="7820744"/>
            <a:ext cx="5829300" cy="783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千代田町</a:t>
            </a:r>
            <a:endParaRPr lang="ja-JP" altLang="en-US" sz="2800" dirty="0"/>
          </a:p>
        </p:txBody>
      </p:sp>
    </p:spTree>
    <p:extLst>
      <p:ext uri="{BB962C8B-B14F-4D97-AF65-F5344CB8AC3E}">
        <p14:creationId xmlns:p14="http://schemas.microsoft.com/office/powerpoint/2010/main" val="79299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99CC"/>
          </a:solidFill>
        </p:spPr>
        <p:txBody>
          <a:bodyPr>
            <a:normAutofit/>
          </a:bodyPr>
          <a:lstStyle/>
          <a:p>
            <a:r>
              <a:rPr kumimoji="1" lang="ja-JP" altLang="en-US" sz="3200" dirty="0" smtClean="0"/>
              <a:t>１　借用物品を確認してください</a:t>
            </a:r>
            <a:endParaRPr kumimoji="1" lang="ja-JP" altLang="en-US" sz="3200" dirty="0"/>
          </a:p>
        </p:txBody>
      </p:sp>
      <p:sp>
        <p:nvSpPr>
          <p:cNvPr id="3" name="コンテンツ プレースホルダー 2"/>
          <p:cNvSpPr>
            <a:spLocks noGrp="1"/>
          </p:cNvSpPr>
          <p:nvPr>
            <p:ph idx="1"/>
          </p:nvPr>
        </p:nvSpPr>
        <p:spPr>
          <a:xfrm>
            <a:off x="342900" y="2061593"/>
            <a:ext cx="6172200" cy="1646311"/>
          </a:xfrm>
        </p:spPr>
        <p:txBody>
          <a:bodyPr>
            <a:normAutofit/>
          </a:bodyPr>
          <a:lstStyle/>
          <a:p>
            <a:pPr marL="0" indent="0">
              <a:buNone/>
            </a:pPr>
            <a:r>
              <a:rPr kumimoji="1" lang="ja-JP" altLang="en-US" sz="2800" dirty="0" smtClean="0"/>
              <a:t>・頭</a:t>
            </a:r>
            <a:r>
              <a:rPr lang="ja-JP" altLang="en-US" sz="2800" dirty="0"/>
              <a:t>　</a:t>
            </a:r>
            <a:r>
              <a:rPr lang="ja-JP" altLang="en-US" sz="2800" dirty="0" smtClean="0"/>
              <a:t>　　</a:t>
            </a:r>
            <a:r>
              <a:rPr kumimoji="1" lang="ja-JP" altLang="en-US" sz="2800" dirty="0" smtClean="0"/>
              <a:t>１　　　　　　</a:t>
            </a:r>
            <a:r>
              <a:rPr lang="ja-JP" altLang="en-US" sz="2800" dirty="0" smtClean="0"/>
              <a:t>・</a:t>
            </a:r>
            <a:r>
              <a:rPr lang="ja-JP" altLang="en-US" sz="2800" dirty="0"/>
              <a:t>長靴　 １</a:t>
            </a:r>
            <a:endParaRPr lang="en-US" altLang="ja-JP" sz="2800" dirty="0"/>
          </a:p>
          <a:p>
            <a:pPr marL="0" indent="0">
              <a:buNone/>
            </a:pPr>
            <a:r>
              <a:rPr lang="ja-JP" altLang="en-US" sz="2800" dirty="0" smtClean="0"/>
              <a:t>・胴体 </a:t>
            </a:r>
            <a:r>
              <a:rPr lang="ja-JP" altLang="en-US" sz="2800" dirty="0"/>
              <a:t>　１　　　　　　・羽・ペンダント　１</a:t>
            </a:r>
            <a:endParaRPr lang="en-US" altLang="ja-JP" sz="2800" dirty="0"/>
          </a:p>
          <a:p>
            <a:pPr marL="0" indent="0">
              <a:buNone/>
            </a:pPr>
            <a:r>
              <a:rPr lang="ja-JP" altLang="en-US" sz="2800" dirty="0" smtClean="0"/>
              <a:t>・法被　 </a:t>
            </a:r>
            <a:r>
              <a:rPr lang="ja-JP" altLang="en-US" sz="2800" dirty="0"/>
              <a:t>１　　　　　　・収納袋 　 　３</a:t>
            </a:r>
            <a:endParaRPr lang="en-US" altLang="ja-JP" sz="2800" dirty="0"/>
          </a:p>
          <a:p>
            <a:pPr marL="0" indent="0">
              <a:buNone/>
            </a:pPr>
            <a:endParaRPr lang="en-US" altLang="ja-JP" sz="2800" dirty="0" smtClean="0"/>
          </a:p>
        </p:txBody>
      </p:sp>
      <p:sp>
        <p:nvSpPr>
          <p:cNvPr id="4" name="タイトル 1"/>
          <p:cNvSpPr txBox="1">
            <a:spLocks/>
          </p:cNvSpPr>
          <p:nvPr/>
        </p:nvSpPr>
        <p:spPr>
          <a:xfrm>
            <a:off x="353144" y="395536"/>
            <a:ext cx="6172200" cy="3384376"/>
          </a:xfrm>
          <a:prstGeom prst="rect">
            <a:avLst/>
          </a:prstGeom>
          <a:noFill/>
          <a:ln w="381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
        <p:nvSpPr>
          <p:cNvPr id="5" name="タイトル 1"/>
          <p:cNvSpPr txBox="1">
            <a:spLocks/>
          </p:cNvSpPr>
          <p:nvPr/>
        </p:nvSpPr>
        <p:spPr>
          <a:xfrm>
            <a:off x="351521" y="3995936"/>
            <a:ext cx="6172200" cy="4608512"/>
          </a:xfrm>
          <a:prstGeom prst="rect">
            <a:avLst/>
          </a:prstGeom>
          <a:noFill/>
          <a:ln w="381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pic>
        <p:nvPicPr>
          <p:cNvPr id="1026" name="Picture 2" descr="Y:\05_経済課\樹里ちゃん写真\DSC_7078.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66" b="100000" l="9926" r="89992">
                        <a14:foregroundMark x1="24714" y1="14286" x2="25368" y2="17208"/>
                        <a14:foregroundMark x1="46977" y1="21023" x2="48734" y2="33577"/>
                        <a14:foregroundMark x1="29126" y1="51975" x2="34395" y2="50081"/>
                        <a14:foregroundMark x1="39257" y1="98268" x2="35498" y2="95779"/>
                        <a14:foregroundMark x1="36806" y1="98268" x2="36152" y2="94318"/>
                        <a14:foregroundMark x1="50041" y1="91829" x2="48529" y2="88907"/>
                        <a14:foregroundMark x1="68036" y1="23759" x2="69643" y2="33924"/>
                        <a14:foregroundMark x1="78393" y1="27423" x2="70714" y2="20213"/>
                        <a14:backgroundMark x1="45425" y1="93452" x2="44771" y2="88772"/>
                        <a14:backgroundMark x1="45221" y1="87175" x2="45874" y2="89800"/>
                      </a14:backgroundRemoval>
                    </a14:imgEffect>
                  </a14:imgLayer>
                </a14:imgProps>
              </a:ext>
              <a:ext uri="{28A0092B-C50C-407E-A947-70E740481C1C}">
                <a14:useLocalDpi xmlns:a14="http://schemas.microsoft.com/office/drawing/2010/main" val="0"/>
              </a:ext>
            </a:extLst>
          </a:blip>
          <a:srcRect/>
          <a:stretch>
            <a:fillRect/>
          </a:stretch>
        </p:blipFill>
        <p:spPr bwMode="auto">
          <a:xfrm>
            <a:off x="2020245" y="4211960"/>
            <a:ext cx="2759508" cy="416631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矢印コネクタ 6"/>
          <p:cNvCxnSpPr>
            <a:stCxn id="8" idx="1"/>
          </p:cNvCxnSpPr>
          <p:nvPr/>
        </p:nvCxnSpPr>
        <p:spPr>
          <a:xfrm flipH="1">
            <a:off x="3789040" y="5898560"/>
            <a:ext cx="1103734" cy="329624"/>
          </a:xfrm>
          <a:prstGeom prst="straightConnector1">
            <a:avLst/>
          </a:prstGeom>
          <a:ln w="50800">
            <a:solidFill>
              <a:srgbClr val="FF99CC"/>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892774" y="5502001"/>
            <a:ext cx="1416546" cy="793117"/>
          </a:xfrm>
          <a:prstGeom prst="rect">
            <a:avLst/>
          </a:prstGeom>
          <a:solidFill>
            <a:schemeClr val="bg1"/>
          </a:solidFill>
          <a:ln w="508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ペンダント</a:t>
            </a:r>
            <a:endParaRPr kumimoji="1" lang="en-US" altLang="ja-JP" dirty="0" smtClean="0">
              <a:solidFill>
                <a:schemeClr val="tx1"/>
              </a:solidFill>
            </a:endParaRPr>
          </a:p>
          <a:p>
            <a:pPr algn="ctr"/>
            <a:r>
              <a:rPr kumimoji="1" lang="ja-JP" altLang="en-US" dirty="0" smtClean="0">
                <a:solidFill>
                  <a:schemeClr val="tx1"/>
                </a:solidFill>
              </a:rPr>
              <a:t>（羽は背中）</a:t>
            </a:r>
            <a:endParaRPr kumimoji="1" lang="ja-JP" altLang="en-US" dirty="0">
              <a:solidFill>
                <a:schemeClr val="tx1"/>
              </a:solidFill>
            </a:endParaRPr>
          </a:p>
        </p:txBody>
      </p:sp>
      <p:sp>
        <p:nvSpPr>
          <p:cNvPr id="15" name="正方形/長方形 14"/>
          <p:cNvSpPr/>
          <p:nvPr/>
        </p:nvSpPr>
        <p:spPr>
          <a:xfrm>
            <a:off x="4772372" y="6870154"/>
            <a:ext cx="1032892" cy="366142"/>
          </a:xfrm>
          <a:prstGeom prst="rect">
            <a:avLst/>
          </a:prstGeom>
          <a:solidFill>
            <a:schemeClr val="bg1"/>
          </a:solidFill>
          <a:ln w="508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法被</a:t>
            </a:r>
            <a:endParaRPr kumimoji="1" lang="ja-JP" altLang="en-US" dirty="0">
              <a:solidFill>
                <a:schemeClr val="tx1"/>
              </a:solidFill>
            </a:endParaRPr>
          </a:p>
        </p:txBody>
      </p:sp>
      <p:cxnSp>
        <p:nvCxnSpPr>
          <p:cNvPr id="16" name="直線矢印コネクタ 15"/>
          <p:cNvCxnSpPr>
            <a:stCxn id="15" idx="1"/>
          </p:cNvCxnSpPr>
          <p:nvPr/>
        </p:nvCxnSpPr>
        <p:spPr>
          <a:xfrm flipH="1" flipV="1">
            <a:off x="3260204" y="6654131"/>
            <a:ext cx="1512168" cy="399094"/>
          </a:xfrm>
          <a:prstGeom prst="straightConnector1">
            <a:avLst/>
          </a:prstGeom>
          <a:ln w="50800">
            <a:solidFill>
              <a:srgbClr val="FF99CC"/>
            </a:solidFill>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052736" y="4932040"/>
            <a:ext cx="823493" cy="366142"/>
          </a:xfrm>
          <a:prstGeom prst="rect">
            <a:avLst/>
          </a:prstGeom>
          <a:solidFill>
            <a:schemeClr val="bg1"/>
          </a:solidFill>
          <a:ln w="508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頭</a:t>
            </a:r>
            <a:endParaRPr kumimoji="1" lang="ja-JP" altLang="en-US" dirty="0">
              <a:solidFill>
                <a:schemeClr val="tx1"/>
              </a:solidFill>
            </a:endParaRPr>
          </a:p>
        </p:txBody>
      </p:sp>
      <p:sp>
        <p:nvSpPr>
          <p:cNvPr id="24" name="正方形/長方形 23"/>
          <p:cNvSpPr/>
          <p:nvPr/>
        </p:nvSpPr>
        <p:spPr>
          <a:xfrm>
            <a:off x="4420580" y="8086966"/>
            <a:ext cx="1476164" cy="366142"/>
          </a:xfrm>
          <a:prstGeom prst="rect">
            <a:avLst/>
          </a:prstGeom>
          <a:solidFill>
            <a:schemeClr val="bg1"/>
          </a:solidFill>
          <a:ln w="508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長靴</a:t>
            </a:r>
            <a:endParaRPr kumimoji="1" lang="ja-JP" altLang="en-US" dirty="0">
              <a:solidFill>
                <a:schemeClr val="tx1"/>
              </a:solidFill>
            </a:endParaRPr>
          </a:p>
        </p:txBody>
      </p:sp>
      <p:cxnSp>
        <p:nvCxnSpPr>
          <p:cNvPr id="25" name="直線矢印コネクタ 24"/>
          <p:cNvCxnSpPr>
            <a:stCxn id="24" idx="1"/>
          </p:cNvCxnSpPr>
          <p:nvPr/>
        </p:nvCxnSpPr>
        <p:spPr>
          <a:xfrm flipH="1" flipV="1">
            <a:off x="3628492" y="8086966"/>
            <a:ext cx="792088" cy="183071"/>
          </a:xfrm>
          <a:prstGeom prst="straightConnector1">
            <a:avLst/>
          </a:prstGeom>
          <a:ln w="50800">
            <a:solidFill>
              <a:srgbClr val="FF99CC"/>
            </a:solidFill>
            <a:tailEnd type="arrow"/>
          </a:ln>
        </p:spPr>
        <p:style>
          <a:lnRef idx="1">
            <a:schemeClr val="accent1"/>
          </a:lnRef>
          <a:fillRef idx="0">
            <a:schemeClr val="accent1"/>
          </a:fillRef>
          <a:effectRef idx="0">
            <a:schemeClr val="accent1"/>
          </a:effectRef>
          <a:fontRef idx="minor">
            <a:schemeClr val="tx1"/>
          </a:fontRef>
        </p:style>
      </p:cxnSp>
      <p:sp>
        <p:nvSpPr>
          <p:cNvPr id="26" name="左中かっこ 25"/>
          <p:cNvSpPr/>
          <p:nvPr/>
        </p:nvSpPr>
        <p:spPr>
          <a:xfrm>
            <a:off x="1916832" y="4427984"/>
            <a:ext cx="432048" cy="1368152"/>
          </a:xfrm>
          <a:prstGeom prst="leftBrace">
            <a:avLst/>
          </a:prstGeom>
          <a:ln w="44450">
            <a:solidFill>
              <a:srgbClr val="FF99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左中かっこ 27"/>
          <p:cNvSpPr/>
          <p:nvPr/>
        </p:nvSpPr>
        <p:spPr>
          <a:xfrm>
            <a:off x="1980456" y="5868144"/>
            <a:ext cx="368424" cy="1872208"/>
          </a:xfrm>
          <a:prstGeom prst="leftBrace">
            <a:avLst/>
          </a:prstGeom>
          <a:ln w="44450">
            <a:solidFill>
              <a:srgbClr val="FF99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28"/>
          <p:cNvSpPr/>
          <p:nvPr/>
        </p:nvSpPr>
        <p:spPr>
          <a:xfrm>
            <a:off x="1052736" y="6621177"/>
            <a:ext cx="823493" cy="366142"/>
          </a:xfrm>
          <a:prstGeom prst="rect">
            <a:avLst/>
          </a:prstGeom>
          <a:solidFill>
            <a:schemeClr val="bg1"/>
          </a:solidFill>
          <a:ln w="508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胴体</a:t>
            </a:r>
            <a:endParaRPr kumimoji="1" lang="ja-JP" altLang="en-US" dirty="0">
              <a:solidFill>
                <a:schemeClr val="tx1"/>
              </a:solidFill>
            </a:endParaRPr>
          </a:p>
        </p:txBody>
      </p:sp>
    </p:spTree>
    <p:extLst>
      <p:ext uri="{BB962C8B-B14F-4D97-AF65-F5344CB8AC3E}">
        <p14:creationId xmlns:p14="http://schemas.microsoft.com/office/powerpoint/2010/main" val="262240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99CC"/>
          </a:solidFill>
        </p:spPr>
        <p:txBody>
          <a:bodyPr>
            <a:normAutofit/>
          </a:bodyPr>
          <a:lstStyle/>
          <a:p>
            <a:r>
              <a:rPr kumimoji="1" lang="ja-JP" altLang="en-US" sz="3200" dirty="0" smtClean="0"/>
              <a:t>２　控室を確保してください</a:t>
            </a:r>
            <a:endParaRPr kumimoji="1" lang="ja-JP" altLang="en-US" sz="3200" dirty="0"/>
          </a:p>
        </p:txBody>
      </p:sp>
      <p:sp>
        <p:nvSpPr>
          <p:cNvPr id="3" name="コンテンツ プレースホルダー 2"/>
          <p:cNvSpPr>
            <a:spLocks noGrp="1"/>
          </p:cNvSpPr>
          <p:nvPr>
            <p:ph idx="1"/>
          </p:nvPr>
        </p:nvSpPr>
        <p:spPr>
          <a:xfrm>
            <a:off x="332656" y="2051720"/>
            <a:ext cx="6172200" cy="6336704"/>
          </a:xfrm>
        </p:spPr>
        <p:txBody>
          <a:bodyPr>
            <a:normAutofit/>
          </a:bodyPr>
          <a:lstStyle/>
          <a:p>
            <a:r>
              <a:rPr lang="ja-JP" altLang="en-US" sz="2800" dirty="0" smtClean="0"/>
              <a:t>着替える</a:t>
            </a:r>
            <a:r>
              <a:rPr lang="ja-JP" altLang="en-US" sz="2800" dirty="0"/>
              <a:t>こと</a:t>
            </a:r>
            <a:r>
              <a:rPr lang="ja-JP" altLang="en-US" sz="2800" dirty="0" smtClean="0"/>
              <a:t>のできるスペースを確保してください。</a:t>
            </a:r>
            <a:endParaRPr lang="en-US" altLang="ja-JP" sz="2800" dirty="0" smtClean="0"/>
          </a:p>
          <a:p>
            <a:endParaRPr lang="en-US" altLang="ja-JP" sz="2800" dirty="0" smtClean="0"/>
          </a:p>
          <a:p>
            <a:r>
              <a:rPr lang="ja-JP" altLang="en-US" sz="2800" dirty="0" smtClean="0"/>
              <a:t>控室は外から覗かれないように配慮してください。</a:t>
            </a:r>
            <a:endParaRPr lang="en-US" altLang="ja-JP" sz="2800" dirty="0" smtClean="0"/>
          </a:p>
          <a:p>
            <a:endParaRPr lang="en-US" altLang="ja-JP" sz="2800" dirty="0" smtClean="0"/>
          </a:p>
          <a:p>
            <a:r>
              <a:rPr lang="ja-JP" altLang="en-US" sz="2800" dirty="0" smtClean="0"/>
              <a:t>外で利用する場合や汚れた地面に着ぐるみを直接置かないでください</a:t>
            </a:r>
            <a:r>
              <a:rPr lang="ja-JP" altLang="en-US" sz="2800" dirty="0" smtClean="0"/>
              <a:t>。</a:t>
            </a:r>
            <a:endParaRPr lang="en-US" altLang="ja-JP" sz="2800" dirty="0" smtClean="0"/>
          </a:p>
          <a:p>
            <a:pPr marL="0" indent="0">
              <a:buNone/>
            </a:pPr>
            <a:r>
              <a:rPr lang="ja-JP" altLang="en-US" sz="2800" dirty="0" smtClean="0"/>
              <a:t>　 </a:t>
            </a:r>
            <a:r>
              <a:rPr lang="en-US" altLang="ja-JP" sz="2800" dirty="0" smtClean="0"/>
              <a:t>※</a:t>
            </a:r>
            <a:r>
              <a:rPr lang="ja-JP" altLang="en-US" sz="2800" dirty="0" smtClean="0"/>
              <a:t>シートを必ず用意してください。</a:t>
            </a:r>
            <a:endParaRPr lang="en-US" altLang="ja-JP" sz="2800" dirty="0" smtClean="0"/>
          </a:p>
        </p:txBody>
      </p:sp>
      <p:sp>
        <p:nvSpPr>
          <p:cNvPr id="4" name="タイトル 1"/>
          <p:cNvSpPr txBox="1">
            <a:spLocks/>
          </p:cNvSpPr>
          <p:nvPr/>
        </p:nvSpPr>
        <p:spPr>
          <a:xfrm>
            <a:off x="353144" y="395536"/>
            <a:ext cx="6172200" cy="8208912"/>
          </a:xfrm>
          <a:prstGeom prst="rect">
            <a:avLst/>
          </a:prstGeom>
          <a:noFill/>
          <a:ln w="381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Tree>
    <p:extLst>
      <p:ext uri="{BB962C8B-B14F-4D97-AF65-F5344CB8AC3E}">
        <p14:creationId xmlns:p14="http://schemas.microsoft.com/office/powerpoint/2010/main" val="3850308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99CC"/>
          </a:solidFill>
        </p:spPr>
        <p:txBody>
          <a:bodyPr>
            <a:normAutofit/>
          </a:bodyPr>
          <a:lstStyle/>
          <a:p>
            <a:r>
              <a:rPr kumimoji="1" lang="ja-JP" altLang="en-US" sz="3200" dirty="0" smtClean="0"/>
              <a:t>３　着用前に準備すること</a:t>
            </a:r>
            <a:endParaRPr kumimoji="1" lang="ja-JP" altLang="en-US" sz="3200" dirty="0"/>
          </a:p>
        </p:txBody>
      </p:sp>
      <p:sp>
        <p:nvSpPr>
          <p:cNvPr id="3" name="コンテンツ プレースホルダー 2"/>
          <p:cNvSpPr>
            <a:spLocks noGrp="1"/>
          </p:cNvSpPr>
          <p:nvPr>
            <p:ph idx="1"/>
          </p:nvPr>
        </p:nvSpPr>
        <p:spPr>
          <a:xfrm>
            <a:off x="332655" y="2051720"/>
            <a:ext cx="6196339" cy="6048672"/>
          </a:xfrm>
        </p:spPr>
        <p:txBody>
          <a:bodyPr>
            <a:normAutofit/>
          </a:bodyPr>
          <a:lstStyle/>
          <a:p>
            <a:pPr marL="0" indent="0">
              <a:buNone/>
            </a:pPr>
            <a:r>
              <a:rPr lang="ja-JP" altLang="en-US" sz="1400" dirty="0" smtClean="0"/>
              <a:t>①タオル（頭部用）</a:t>
            </a:r>
            <a:endParaRPr lang="en-US" altLang="ja-JP" sz="1400" dirty="0" smtClean="0"/>
          </a:p>
          <a:p>
            <a:pPr marL="0" indent="0">
              <a:buNone/>
            </a:pPr>
            <a:r>
              <a:rPr lang="ja-JP" altLang="en-US" sz="1400" dirty="0"/>
              <a:t>　</a:t>
            </a:r>
            <a:r>
              <a:rPr lang="ja-JP" altLang="en-US" sz="1400" dirty="0" smtClean="0"/>
              <a:t>・頭部を着用すると、手で汗を拭くことができないため、</a:t>
            </a:r>
            <a:endParaRPr lang="en-US" altLang="ja-JP" sz="1400" dirty="0" smtClean="0"/>
          </a:p>
          <a:p>
            <a:pPr marL="0" indent="0">
              <a:buNone/>
            </a:pPr>
            <a:r>
              <a:rPr lang="ja-JP" altLang="en-US" sz="1400" dirty="0"/>
              <a:t>　</a:t>
            </a:r>
            <a:r>
              <a:rPr lang="ja-JP" altLang="en-US" sz="1400" dirty="0" smtClean="0"/>
              <a:t>　タオルなどで覆いかぶせます</a:t>
            </a:r>
            <a:endParaRPr lang="en-US" altLang="ja-JP" sz="1400" dirty="0" smtClean="0"/>
          </a:p>
          <a:p>
            <a:pPr marL="0" indent="0">
              <a:buNone/>
            </a:pPr>
            <a:endParaRPr lang="en-US" altLang="ja-JP" sz="1400" dirty="0" smtClean="0"/>
          </a:p>
          <a:p>
            <a:pPr marL="0" indent="0">
              <a:buNone/>
            </a:pPr>
            <a:r>
              <a:rPr lang="ja-JP" altLang="en-US" sz="1400" dirty="0" smtClean="0"/>
              <a:t>②長袖ジャージ（冬）Ｔシャツ（夏）</a:t>
            </a:r>
            <a:endParaRPr lang="en-US" altLang="ja-JP" sz="1400" dirty="0" smtClean="0"/>
          </a:p>
          <a:p>
            <a:pPr marL="0" indent="0">
              <a:buNone/>
            </a:pPr>
            <a:r>
              <a:rPr lang="ja-JP" altLang="en-US" sz="1400" dirty="0"/>
              <a:t>　</a:t>
            </a:r>
            <a:endParaRPr lang="en-US" altLang="ja-JP" sz="1400" dirty="0" smtClean="0"/>
          </a:p>
          <a:p>
            <a:pPr marL="0" indent="0">
              <a:buNone/>
            </a:pPr>
            <a:endParaRPr lang="en-US" altLang="ja-JP" sz="1400" dirty="0"/>
          </a:p>
          <a:p>
            <a:pPr marL="0" indent="0">
              <a:buNone/>
            </a:pPr>
            <a:r>
              <a:rPr lang="ja-JP" altLang="en-US" sz="1400" dirty="0" smtClean="0"/>
              <a:t>　　　　　　　　　　　　　　　　　　　　　　　　　　　　　　</a:t>
            </a:r>
            <a:endParaRPr lang="en-US" altLang="ja-JP" sz="1400" dirty="0" smtClean="0"/>
          </a:p>
          <a:p>
            <a:pPr marL="0" indent="0">
              <a:buNone/>
            </a:pPr>
            <a:endParaRPr lang="en-US" altLang="ja-JP" sz="1400" dirty="0"/>
          </a:p>
          <a:p>
            <a:pPr marL="0" indent="0">
              <a:buNone/>
            </a:pPr>
            <a:r>
              <a:rPr lang="ja-JP" altLang="en-US" sz="1400" dirty="0" smtClean="0"/>
              <a:t>　　　　　　　　　　　　　　　　　　　　　　　　　　　　　　・</a:t>
            </a:r>
            <a:r>
              <a:rPr lang="ja-JP" altLang="en-US" sz="1400" dirty="0"/>
              <a:t>肌がみえないように</a:t>
            </a:r>
            <a:r>
              <a:rPr lang="ja-JP" altLang="en-US" sz="1400" dirty="0" smtClean="0"/>
              <a:t>心懸け</a:t>
            </a:r>
            <a:endParaRPr lang="en-US" altLang="ja-JP" sz="1400" dirty="0" smtClean="0"/>
          </a:p>
          <a:p>
            <a:pPr marL="0" indent="0">
              <a:buNone/>
            </a:pPr>
            <a:r>
              <a:rPr lang="ja-JP" altLang="en-US" sz="1400" dirty="0"/>
              <a:t>　</a:t>
            </a:r>
            <a:r>
              <a:rPr lang="ja-JP" altLang="en-US" sz="1400" dirty="0" smtClean="0"/>
              <a:t>　　　　　　　　　　　　　　　　　　　　　　　　　　　　　　</a:t>
            </a:r>
            <a:r>
              <a:rPr lang="ja-JP" altLang="en-US" sz="1400" dirty="0" err="1" smtClean="0"/>
              <a:t>て</a:t>
            </a:r>
            <a:r>
              <a:rPr lang="ja-JP" altLang="en-US" sz="1400" dirty="0"/>
              <a:t>ください。</a:t>
            </a:r>
            <a:endParaRPr lang="en-US" altLang="ja-JP" sz="1400" dirty="0"/>
          </a:p>
          <a:p>
            <a:pPr marL="0" indent="0">
              <a:buNone/>
            </a:pPr>
            <a:r>
              <a:rPr lang="ja-JP" altLang="en-US" sz="1400" dirty="0"/>
              <a:t>　</a:t>
            </a:r>
            <a:r>
              <a:rPr lang="ja-JP" altLang="en-US" sz="1400" dirty="0" smtClean="0"/>
              <a:t>　　　　　　　　　　　　　　　　　　　　　　　　　　　　　　　　　</a:t>
            </a:r>
            <a:endParaRPr lang="en-US" altLang="ja-JP" sz="1400" dirty="0" smtClean="0"/>
          </a:p>
          <a:p>
            <a:pPr marL="0" indent="0">
              <a:buNone/>
            </a:pPr>
            <a:r>
              <a:rPr lang="ja-JP" altLang="en-US" sz="1400" dirty="0"/>
              <a:t>　</a:t>
            </a:r>
            <a:r>
              <a:rPr lang="ja-JP" altLang="en-US" sz="1400" dirty="0" smtClean="0"/>
              <a:t>　　　　　　　　　　　　　　　　　　　　　　　　　　　　　・</a:t>
            </a:r>
            <a:r>
              <a:rPr lang="ja-JP" altLang="en-US" sz="1400" dirty="0"/>
              <a:t>夏場はＴシャツ・</a:t>
            </a:r>
            <a:r>
              <a:rPr lang="ja-JP" altLang="en-US" sz="1400" dirty="0" smtClean="0"/>
              <a:t>ハーフパンツ</a:t>
            </a:r>
            <a:endParaRPr lang="en-US" altLang="ja-JP" sz="1400" dirty="0" smtClean="0"/>
          </a:p>
          <a:p>
            <a:pPr marL="0" indent="0">
              <a:buNone/>
            </a:pPr>
            <a:r>
              <a:rPr lang="ja-JP" altLang="en-US" sz="1400" dirty="0"/>
              <a:t>　</a:t>
            </a:r>
            <a:r>
              <a:rPr lang="ja-JP" altLang="en-US" sz="1400" dirty="0" smtClean="0"/>
              <a:t>　　　　　　　　　　　　　　　　　　　　　　　　　　　　　　で</a:t>
            </a:r>
            <a:r>
              <a:rPr lang="en-US" altLang="ja-JP" sz="1400" dirty="0" smtClean="0"/>
              <a:t>OK</a:t>
            </a:r>
            <a:r>
              <a:rPr lang="ja-JP" altLang="en-US" sz="1400" dirty="0" smtClean="0"/>
              <a:t>ですが、アームカバーや</a:t>
            </a:r>
            <a:endParaRPr lang="en-US" altLang="ja-JP" sz="1400" dirty="0" smtClean="0"/>
          </a:p>
          <a:p>
            <a:pPr marL="0" indent="0">
              <a:buNone/>
            </a:pPr>
            <a:r>
              <a:rPr lang="ja-JP" altLang="en-US" sz="1400" dirty="0"/>
              <a:t>③軍手・</a:t>
            </a:r>
            <a:r>
              <a:rPr lang="ja-JP" altLang="en-US" sz="1400" dirty="0" smtClean="0"/>
              <a:t>手袋　　　　　　　　　　　　　　　　　　　　　　　ハイソックスで</a:t>
            </a:r>
            <a:r>
              <a:rPr lang="ja-JP" altLang="en-US" sz="1400" dirty="0"/>
              <a:t>地肌</a:t>
            </a:r>
            <a:r>
              <a:rPr lang="ja-JP" altLang="en-US" sz="1400" dirty="0" smtClean="0"/>
              <a:t>を見せな</a:t>
            </a:r>
            <a:endParaRPr lang="en-US" altLang="ja-JP" sz="1400" dirty="0" smtClean="0"/>
          </a:p>
          <a:p>
            <a:pPr marL="0" indent="0">
              <a:buNone/>
            </a:pPr>
            <a:r>
              <a:rPr lang="ja-JP" altLang="en-US" sz="1400" dirty="0"/>
              <a:t>④</a:t>
            </a:r>
            <a:r>
              <a:rPr lang="ja-JP" altLang="en-US" sz="1400" dirty="0" smtClean="0"/>
              <a:t>靴下　　　　　　　　　　　　　　　　　　　　　　　　　　　いでください</a:t>
            </a:r>
            <a:r>
              <a:rPr lang="ja-JP" altLang="en-US" sz="1400" dirty="0"/>
              <a:t>。</a:t>
            </a:r>
            <a:endParaRPr lang="en-US" altLang="ja-JP" sz="1400" dirty="0"/>
          </a:p>
          <a:p>
            <a:pPr marL="0" indent="0">
              <a:buNone/>
            </a:pPr>
            <a:endParaRPr lang="en-US" altLang="ja-JP" sz="1400" dirty="0"/>
          </a:p>
          <a:p>
            <a:pPr marL="0" indent="0">
              <a:buNone/>
            </a:pPr>
            <a:endParaRPr lang="en-US" altLang="ja-JP" sz="1400" dirty="0"/>
          </a:p>
          <a:p>
            <a:pPr marL="0" indent="0">
              <a:buNone/>
            </a:pPr>
            <a:r>
              <a:rPr lang="ja-JP" altLang="en-US" sz="1400" dirty="0" smtClean="0"/>
              <a:t>⑤その他</a:t>
            </a:r>
            <a:endParaRPr lang="en-US" altLang="ja-JP" sz="1400" dirty="0" smtClean="0"/>
          </a:p>
          <a:p>
            <a:pPr marL="0" indent="0">
              <a:buNone/>
            </a:pPr>
            <a:r>
              <a:rPr lang="ja-JP" altLang="en-US" sz="1400" dirty="0"/>
              <a:t>　</a:t>
            </a:r>
            <a:r>
              <a:rPr lang="ja-JP" altLang="en-US" sz="1400" dirty="0" smtClean="0"/>
              <a:t>タオル汗拭き用、着替え上下、飲み物、除菌消臭スプレー、安全ピン、</a:t>
            </a:r>
            <a:r>
              <a:rPr lang="ja-JP" altLang="en-US" sz="1400" dirty="0" err="1" smtClean="0"/>
              <a:t>ひも</a:t>
            </a:r>
            <a:r>
              <a:rPr lang="ja-JP" altLang="en-US" sz="1400" dirty="0" smtClean="0"/>
              <a:t>等</a:t>
            </a:r>
            <a:endParaRPr lang="en-US" altLang="ja-JP" sz="1400" dirty="0" smtClean="0"/>
          </a:p>
          <a:p>
            <a:pPr marL="0" indent="0">
              <a:buNone/>
            </a:pPr>
            <a:endParaRPr lang="en-US" altLang="ja-JP" sz="1400" dirty="0"/>
          </a:p>
          <a:p>
            <a:pPr marL="0" indent="0">
              <a:buNone/>
            </a:pPr>
            <a:r>
              <a:rPr lang="en-US" altLang="ja-JP" sz="1400" dirty="0" smtClean="0"/>
              <a:t>※</a:t>
            </a:r>
            <a:r>
              <a:rPr lang="ja-JP" altLang="en-US" sz="1400" dirty="0" smtClean="0"/>
              <a:t>夏場</a:t>
            </a:r>
            <a:r>
              <a:rPr lang="ja-JP" altLang="en-US" sz="1400" dirty="0" smtClean="0"/>
              <a:t>の着用はなにも</a:t>
            </a:r>
            <a:r>
              <a:rPr lang="ja-JP" altLang="en-US" sz="1400" dirty="0" smtClean="0"/>
              <a:t>しなくても汗</a:t>
            </a:r>
            <a:r>
              <a:rPr lang="ja-JP" altLang="en-US" sz="1400" dirty="0" smtClean="0"/>
              <a:t>がでます。熱中症対策を必ずし、着用時間も冬場より短く設定してください。</a:t>
            </a:r>
            <a:endParaRPr lang="en-US" altLang="ja-JP" sz="1400" dirty="0" smtClean="0"/>
          </a:p>
        </p:txBody>
      </p:sp>
      <p:sp>
        <p:nvSpPr>
          <p:cNvPr id="4" name="タイトル 1"/>
          <p:cNvSpPr txBox="1">
            <a:spLocks/>
          </p:cNvSpPr>
          <p:nvPr/>
        </p:nvSpPr>
        <p:spPr>
          <a:xfrm>
            <a:off x="356795" y="395536"/>
            <a:ext cx="6172200" cy="8280920"/>
          </a:xfrm>
          <a:prstGeom prst="rect">
            <a:avLst/>
          </a:prstGeom>
          <a:noFill/>
          <a:ln w="381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
        <p:nvSpPr>
          <p:cNvPr id="5" name="正方形/長方形 4"/>
          <p:cNvSpPr/>
          <p:nvPr/>
        </p:nvSpPr>
        <p:spPr>
          <a:xfrm>
            <a:off x="4725143" y="2267744"/>
            <a:ext cx="1445777" cy="1355202"/>
          </a:xfrm>
          <a:prstGeom prst="rect">
            <a:avLst/>
          </a:prstGeom>
          <a:blipFill>
            <a:blip r:embed="rId2"/>
            <a:srcRect/>
            <a:stretch>
              <a:fillRect l="-26527" t="-9738" r="-37387" b="-81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rot="5400000">
            <a:off x="1259940" y="4253732"/>
            <a:ext cx="3212929" cy="1755129"/>
          </a:xfrm>
          <a:prstGeom prst="rect">
            <a:avLst/>
          </a:prstGeom>
          <a:blipFill>
            <a:blip r:embed="rId3"/>
            <a:srcRect/>
            <a:stretch>
              <a:fillRect l="-34939" t="-35467" r="-2842" b="-243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5291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99CC"/>
          </a:solidFill>
        </p:spPr>
        <p:txBody>
          <a:bodyPr>
            <a:normAutofit/>
          </a:bodyPr>
          <a:lstStyle/>
          <a:p>
            <a:r>
              <a:rPr kumimoji="1" lang="ja-JP" altLang="en-US" sz="3200" dirty="0" smtClean="0"/>
              <a:t>４　着用前のお願い</a:t>
            </a:r>
            <a:endParaRPr kumimoji="1" lang="ja-JP" altLang="en-US" sz="3200" dirty="0"/>
          </a:p>
        </p:txBody>
      </p:sp>
      <p:sp>
        <p:nvSpPr>
          <p:cNvPr id="3" name="コンテンツ プレースホルダー 2"/>
          <p:cNvSpPr>
            <a:spLocks noGrp="1"/>
          </p:cNvSpPr>
          <p:nvPr>
            <p:ph idx="1"/>
          </p:nvPr>
        </p:nvSpPr>
        <p:spPr>
          <a:xfrm>
            <a:off x="332656" y="2051720"/>
            <a:ext cx="6172200" cy="5616624"/>
          </a:xfrm>
        </p:spPr>
        <p:txBody>
          <a:bodyPr>
            <a:noAutofit/>
          </a:bodyPr>
          <a:lstStyle/>
          <a:p>
            <a:pPr marL="0" indent="0">
              <a:buNone/>
            </a:pPr>
            <a:r>
              <a:rPr lang="ja-JP" altLang="en-US" sz="2000" dirty="0" smtClean="0"/>
              <a:t>◆身長について</a:t>
            </a:r>
            <a:endParaRPr lang="en-US" altLang="ja-JP" sz="2000" dirty="0" smtClean="0"/>
          </a:p>
          <a:p>
            <a:pPr marL="0" indent="0">
              <a:buNone/>
            </a:pPr>
            <a:r>
              <a:rPr lang="ja-JP" altLang="en-US" sz="2000" dirty="0" smtClean="0"/>
              <a:t>　身長制限は設けておりませんが、身長が髙</a:t>
            </a:r>
            <a:r>
              <a:rPr lang="ja-JP" altLang="en-US" sz="2000" dirty="0"/>
              <a:t>す</a:t>
            </a:r>
            <a:r>
              <a:rPr lang="ja-JP" altLang="en-US" sz="2000" dirty="0" smtClean="0"/>
              <a:t>ぎると、長靴より上にある膝が見えてしまう可能性がありますので、登場する前に一度動いて確認してください。</a:t>
            </a:r>
            <a:endParaRPr lang="en-US" altLang="ja-JP" sz="2000" dirty="0" smtClean="0"/>
          </a:p>
          <a:p>
            <a:pPr marL="0" indent="0">
              <a:buNone/>
            </a:pPr>
            <a:endParaRPr lang="en-US" altLang="ja-JP" sz="2000" dirty="0" smtClean="0"/>
          </a:p>
          <a:p>
            <a:pPr marL="0" indent="0">
              <a:buNone/>
            </a:pPr>
            <a:endParaRPr lang="en-US" altLang="ja-JP" sz="2000" dirty="0"/>
          </a:p>
          <a:p>
            <a:pPr marL="0" indent="0">
              <a:buNone/>
            </a:pPr>
            <a:r>
              <a:rPr lang="ja-JP" altLang="en-US" sz="2000" dirty="0" smtClean="0"/>
              <a:t>◆着用者のマナーについて</a:t>
            </a:r>
            <a:endParaRPr lang="en-US" altLang="ja-JP" sz="2000" dirty="0" smtClean="0"/>
          </a:p>
          <a:p>
            <a:pPr marL="0" indent="0">
              <a:buNone/>
            </a:pPr>
            <a:r>
              <a:rPr lang="ja-JP" altLang="en-US" sz="2000" dirty="0"/>
              <a:t>　</a:t>
            </a:r>
            <a:r>
              <a:rPr lang="ja-JP" altLang="en-US" sz="2000" dirty="0" smtClean="0"/>
              <a:t>なるべく着ぐるみ本体に汗をつけないためにも長袖長ズボンの着用をお願いします。裸での着用は絶対にやめていただき、次に借りる人のことを考えましょう。</a:t>
            </a:r>
            <a:endParaRPr lang="en-US" altLang="ja-JP" sz="2000" dirty="0" smtClean="0"/>
          </a:p>
          <a:p>
            <a:pPr marL="0" indent="0">
              <a:buNone/>
            </a:pPr>
            <a:endParaRPr lang="en-US" altLang="ja-JP" sz="2000" dirty="0" smtClean="0"/>
          </a:p>
          <a:p>
            <a:pPr marL="0" indent="0">
              <a:buNone/>
            </a:pPr>
            <a:endParaRPr lang="en-US" altLang="ja-JP" sz="2000" dirty="0"/>
          </a:p>
          <a:p>
            <a:pPr marL="0" indent="0">
              <a:buNone/>
            </a:pPr>
            <a:r>
              <a:rPr lang="ja-JP" altLang="en-US" sz="2000" dirty="0" smtClean="0"/>
              <a:t>◆着ぐるみの保管について</a:t>
            </a:r>
            <a:endParaRPr lang="en-US" altLang="ja-JP" sz="2000" dirty="0" smtClean="0"/>
          </a:p>
          <a:p>
            <a:pPr marL="0" indent="0">
              <a:buNone/>
            </a:pPr>
            <a:r>
              <a:rPr lang="ja-JP" altLang="en-US" sz="2000" dirty="0" smtClean="0"/>
              <a:t>　１体しかありませんので大事に保管し、決して汚れる場所に直接置かないでください。</a:t>
            </a:r>
            <a:endParaRPr lang="en-US" altLang="ja-JP" sz="2000" dirty="0" smtClean="0"/>
          </a:p>
        </p:txBody>
      </p:sp>
      <p:sp>
        <p:nvSpPr>
          <p:cNvPr id="4" name="タイトル 1"/>
          <p:cNvSpPr txBox="1">
            <a:spLocks/>
          </p:cNvSpPr>
          <p:nvPr/>
        </p:nvSpPr>
        <p:spPr>
          <a:xfrm>
            <a:off x="353144" y="395536"/>
            <a:ext cx="6172200" cy="8280920"/>
          </a:xfrm>
          <a:prstGeom prst="rect">
            <a:avLst/>
          </a:prstGeom>
          <a:noFill/>
          <a:ln w="381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Tree>
    <p:extLst>
      <p:ext uri="{BB962C8B-B14F-4D97-AF65-F5344CB8AC3E}">
        <p14:creationId xmlns:p14="http://schemas.microsoft.com/office/powerpoint/2010/main" val="1957083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99CC"/>
          </a:solidFill>
        </p:spPr>
        <p:txBody>
          <a:bodyPr>
            <a:normAutofit/>
          </a:bodyPr>
          <a:lstStyle/>
          <a:p>
            <a:r>
              <a:rPr lang="ja-JP" altLang="en-US" sz="3200" dirty="0"/>
              <a:t>５</a:t>
            </a:r>
            <a:r>
              <a:rPr kumimoji="1" lang="ja-JP" altLang="en-US" sz="3200" dirty="0" smtClean="0"/>
              <a:t>　樹里ちゃんになる方へ</a:t>
            </a:r>
            <a:endParaRPr kumimoji="1" lang="ja-JP" altLang="en-US" sz="3200" dirty="0"/>
          </a:p>
        </p:txBody>
      </p:sp>
      <p:sp>
        <p:nvSpPr>
          <p:cNvPr id="4" name="タイトル 1"/>
          <p:cNvSpPr txBox="1">
            <a:spLocks/>
          </p:cNvSpPr>
          <p:nvPr/>
        </p:nvSpPr>
        <p:spPr>
          <a:xfrm>
            <a:off x="353144" y="1988220"/>
            <a:ext cx="6172200" cy="1800200"/>
          </a:xfrm>
          <a:prstGeom prst="rect">
            <a:avLst/>
          </a:prstGeom>
          <a:noFill/>
          <a:ln w="381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
        <p:nvSpPr>
          <p:cNvPr id="5" name="コンテンツ プレースホルダー 2"/>
          <p:cNvSpPr txBox="1">
            <a:spLocks/>
          </p:cNvSpPr>
          <p:nvPr/>
        </p:nvSpPr>
        <p:spPr>
          <a:xfrm>
            <a:off x="485056" y="2051720"/>
            <a:ext cx="5896272"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t>◆着用前後は水分補給を忘れずに</a:t>
            </a:r>
            <a:endParaRPr lang="en-US" altLang="ja-JP" sz="2000" dirty="0" smtClean="0"/>
          </a:p>
          <a:p>
            <a:pPr marL="0" indent="0">
              <a:buFont typeface="Arial" panose="020B0604020202020204" pitchFamily="34" charset="0"/>
              <a:buNone/>
            </a:pPr>
            <a:r>
              <a:rPr lang="ja-JP" altLang="en-US" sz="2000" dirty="0" smtClean="0"/>
              <a:t>　着ぐるみの中は高温になります。熱中症対策として着用時間は１回につき２０分から３０分を目安としてください。着用中になんらかの違和感があった場合は着用の中止をしてください。</a:t>
            </a:r>
            <a:endParaRPr lang="en-US" altLang="ja-JP" sz="2000" dirty="0" smtClean="0"/>
          </a:p>
        </p:txBody>
      </p:sp>
      <p:sp>
        <p:nvSpPr>
          <p:cNvPr id="6" name="正方形/長方形 5"/>
          <p:cNvSpPr/>
          <p:nvPr/>
        </p:nvSpPr>
        <p:spPr>
          <a:xfrm>
            <a:off x="1844824" y="7452320"/>
            <a:ext cx="4608512" cy="13681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t>①人前で着脱しないでください。</a:t>
            </a:r>
            <a:endParaRPr lang="en-US" altLang="ja-JP" dirty="0" smtClean="0"/>
          </a:p>
          <a:p>
            <a:r>
              <a:rPr lang="ja-JP" altLang="en-US" dirty="0" smtClean="0"/>
              <a:t>②着脱した備品を人前に置かないでください。</a:t>
            </a:r>
            <a:endParaRPr lang="en-US" altLang="ja-JP" dirty="0" smtClean="0"/>
          </a:p>
          <a:p>
            <a:r>
              <a:rPr kumimoji="1" lang="ja-JP" altLang="en-US" dirty="0" smtClean="0"/>
              <a:t>③声は出さないでくだ</a:t>
            </a:r>
            <a:r>
              <a:rPr lang="ja-JP" altLang="en-US" dirty="0"/>
              <a:t>さい</a:t>
            </a:r>
            <a:r>
              <a:rPr kumimoji="1" lang="ja-JP" altLang="en-US" dirty="0" smtClean="0"/>
              <a:t>。</a:t>
            </a:r>
            <a:endParaRPr kumimoji="1" lang="ja-JP" altLang="en-US" dirty="0"/>
          </a:p>
        </p:txBody>
      </p:sp>
      <p:pic>
        <p:nvPicPr>
          <p:cNvPr id="7" name="図 6"/>
          <p:cNvPicPr>
            <a:picLocks noChangeAspect="1"/>
          </p:cNvPicPr>
          <p:nvPr/>
        </p:nvPicPr>
        <p:blipFill rotWithShape="1">
          <a:blip r:embed="rId2"/>
          <a:srcRect l="33313" t="21921" r="33618" b="20563"/>
          <a:stretch/>
        </p:blipFill>
        <p:spPr>
          <a:xfrm>
            <a:off x="461516" y="7292033"/>
            <a:ext cx="1383308" cy="1384423"/>
          </a:xfrm>
          <a:prstGeom prst="rect">
            <a:avLst/>
          </a:prstGeom>
        </p:spPr>
      </p:pic>
      <p:sp>
        <p:nvSpPr>
          <p:cNvPr id="8" name="タイトル 1"/>
          <p:cNvSpPr txBox="1">
            <a:spLocks/>
          </p:cNvSpPr>
          <p:nvPr/>
        </p:nvSpPr>
        <p:spPr>
          <a:xfrm>
            <a:off x="359792" y="3915544"/>
            <a:ext cx="6172200" cy="1219944"/>
          </a:xfrm>
          <a:prstGeom prst="rect">
            <a:avLst/>
          </a:prstGeom>
          <a:noFill/>
          <a:ln w="381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
        <p:nvSpPr>
          <p:cNvPr id="9" name="タイトル 1"/>
          <p:cNvSpPr txBox="1">
            <a:spLocks/>
          </p:cNvSpPr>
          <p:nvPr/>
        </p:nvSpPr>
        <p:spPr>
          <a:xfrm>
            <a:off x="-6364088" y="395536"/>
            <a:ext cx="6172200" cy="6264696"/>
          </a:xfrm>
          <a:prstGeom prst="rect">
            <a:avLst/>
          </a:prstGeom>
          <a:noFill/>
          <a:ln w="762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
        <p:nvSpPr>
          <p:cNvPr id="10" name="コンテンツ プレースホルダー 2"/>
          <p:cNvSpPr txBox="1">
            <a:spLocks/>
          </p:cNvSpPr>
          <p:nvPr/>
        </p:nvSpPr>
        <p:spPr>
          <a:xfrm>
            <a:off x="454324" y="5390598"/>
            <a:ext cx="5896272"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t>◆雨天時での着用は原則自粛</a:t>
            </a:r>
            <a:endParaRPr lang="en-US" altLang="ja-JP" sz="2000" dirty="0" smtClean="0"/>
          </a:p>
          <a:p>
            <a:pPr marL="0" indent="0">
              <a:buFont typeface="Arial" panose="020B0604020202020204" pitchFamily="34" charset="0"/>
              <a:buNone/>
            </a:pPr>
            <a:r>
              <a:rPr lang="ja-JP" altLang="en-US" sz="2000" dirty="0" smtClean="0"/>
              <a:t>　着ぐるみの素材上、水に濡れると渇きにくく、シミや汚れの原因になり兼ねますので、ご注意ください。</a:t>
            </a:r>
            <a:endParaRPr lang="en-US" altLang="ja-JP" sz="2000" dirty="0"/>
          </a:p>
        </p:txBody>
      </p:sp>
      <p:sp>
        <p:nvSpPr>
          <p:cNvPr id="11" name="コンテンツ プレースホルダー 2"/>
          <p:cNvSpPr txBox="1">
            <a:spLocks/>
          </p:cNvSpPr>
          <p:nvPr/>
        </p:nvSpPr>
        <p:spPr>
          <a:xfrm>
            <a:off x="462484" y="3983360"/>
            <a:ext cx="5896272"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t>◆階段や段差に注意</a:t>
            </a:r>
            <a:endParaRPr lang="en-US" altLang="ja-JP" sz="2000" dirty="0" smtClean="0"/>
          </a:p>
          <a:p>
            <a:pPr marL="0" indent="0">
              <a:buFont typeface="Arial" panose="020B0604020202020204" pitchFamily="34" charset="0"/>
              <a:buNone/>
            </a:pPr>
            <a:r>
              <a:rPr lang="ja-JP" altLang="en-US" sz="2000" dirty="0" smtClean="0"/>
              <a:t>　頭部着用後は、視野が大幅に狭くなります。足元が見えませんので、階段等に十分に気をつけてください。</a:t>
            </a:r>
            <a:endParaRPr lang="en-US" altLang="ja-JP" sz="2000" dirty="0" smtClean="0"/>
          </a:p>
        </p:txBody>
      </p:sp>
      <p:sp>
        <p:nvSpPr>
          <p:cNvPr id="12" name="タイトル 1"/>
          <p:cNvSpPr txBox="1">
            <a:spLocks/>
          </p:cNvSpPr>
          <p:nvPr/>
        </p:nvSpPr>
        <p:spPr>
          <a:xfrm>
            <a:off x="347092" y="5264584"/>
            <a:ext cx="6172200" cy="1332148"/>
          </a:xfrm>
          <a:prstGeom prst="rect">
            <a:avLst/>
          </a:prstGeom>
          <a:noFill/>
          <a:ln w="381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
        <p:nvSpPr>
          <p:cNvPr id="13" name="正方形/長方形 12"/>
          <p:cNvSpPr/>
          <p:nvPr/>
        </p:nvSpPr>
        <p:spPr>
          <a:xfrm>
            <a:off x="1925216" y="6912260"/>
            <a:ext cx="4096072" cy="6840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dirty="0" smtClean="0"/>
              <a:t>絶対にしてはいけないこと</a:t>
            </a:r>
            <a:endParaRPr kumimoji="1" lang="ja-JP" altLang="en-US" sz="2400" b="1" dirty="0"/>
          </a:p>
        </p:txBody>
      </p:sp>
    </p:spTree>
    <p:extLst>
      <p:ext uri="{BB962C8B-B14F-4D97-AF65-F5344CB8AC3E}">
        <p14:creationId xmlns:p14="http://schemas.microsoft.com/office/powerpoint/2010/main" val="3585857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99CC"/>
          </a:solidFill>
        </p:spPr>
        <p:txBody>
          <a:bodyPr>
            <a:normAutofit/>
          </a:bodyPr>
          <a:lstStyle/>
          <a:p>
            <a:r>
              <a:rPr lang="ja-JP" altLang="en-US" sz="3200" dirty="0" smtClean="0"/>
              <a:t>６　補助者の方へ</a:t>
            </a:r>
            <a:endParaRPr kumimoji="1" lang="ja-JP" altLang="en-US" sz="3200" dirty="0"/>
          </a:p>
        </p:txBody>
      </p:sp>
      <p:sp>
        <p:nvSpPr>
          <p:cNvPr id="4" name="タイトル 1"/>
          <p:cNvSpPr txBox="1">
            <a:spLocks/>
          </p:cNvSpPr>
          <p:nvPr/>
        </p:nvSpPr>
        <p:spPr>
          <a:xfrm>
            <a:off x="353144" y="1988220"/>
            <a:ext cx="6172200" cy="2223740"/>
          </a:xfrm>
          <a:prstGeom prst="rect">
            <a:avLst/>
          </a:prstGeom>
          <a:noFill/>
          <a:ln w="381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
        <p:nvSpPr>
          <p:cNvPr id="5" name="コンテンツ プレースホルダー 2"/>
          <p:cNvSpPr txBox="1">
            <a:spLocks/>
          </p:cNvSpPr>
          <p:nvPr/>
        </p:nvSpPr>
        <p:spPr>
          <a:xfrm>
            <a:off x="485056" y="2051720"/>
            <a:ext cx="5896272"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t>◆常時、着用者のそばにいてください。</a:t>
            </a:r>
            <a:endParaRPr lang="en-US" altLang="ja-JP" sz="2000" dirty="0" smtClean="0"/>
          </a:p>
          <a:p>
            <a:pPr marL="0" indent="0">
              <a:buNone/>
            </a:pPr>
            <a:r>
              <a:rPr lang="ja-JP" altLang="en-US" sz="2000" dirty="0" smtClean="0"/>
              <a:t>着ぐるみを着用したら視界が狭まり、左右上下がとても見えづらくなります。階段等の段差では手を差し伸べて誘導してください。また、樹里ちゃんはしゃべることができません。手の合図や身振り手振りで表現しますので、常に目の届くところで見守ってください。</a:t>
            </a:r>
            <a:endParaRPr lang="en-US" altLang="ja-JP" sz="2000" dirty="0" smtClean="0"/>
          </a:p>
        </p:txBody>
      </p:sp>
      <p:sp>
        <p:nvSpPr>
          <p:cNvPr id="9" name="タイトル 1"/>
          <p:cNvSpPr txBox="1">
            <a:spLocks/>
          </p:cNvSpPr>
          <p:nvPr/>
        </p:nvSpPr>
        <p:spPr>
          <a:xfrm>
            <a:off x="-6364088" y="395536"/>
            <a:ext cx="6172200" cy="6264696"/>
          </a:xfrm>
          <a:prstGeom prst="rect">
            <a:avLst/>
          </a:prstGeom>
          <a:noFill/>
          <a:ln w="762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
        <p:nvSpPr>
          <p:cNvPr id="11" name="コンテンツ プレースホルダー 2"/>
          <p:cNvSpPr txBox="1">
            <a:spLocks/>
          </p:cNvSpPr>
          <p:nvPr/>
        </p:nvSpPr>
        <p:spPr>
          <a:xfrm>
            <a:off x="462484" y="3983360"/>
            <a:ext cx="5896272"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smtClean="0"/>
          </a:p>
        </p:txBody>
      </p:sp>
      <p:sp>
        <p:nvSpPr>
          <p:cNvPr id="14" name="タイトル 1"/>
          <p:cNvSpPr txBox="1">
            <a:spLocks/>
          </p:cNvSpPr>
          <p:nvPr/>
        </p:nvSpPr>
        <p:spPr>
          <a:xfrm>
            <a:off x="363388" y="4403463"/>
            <a:ext cx="6172200" cy="1524000"/>
          </a:xfrm>
          <a:prstGeom prst="rect">
            <a:avLst/>
          </a:prstGeom>
          <a:solidFill>
            <a:srgbClr val="FF99CC"/>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７</a:t>
            </a:r>
            <a:r>
              <a:rPr lang="ja-JP" altLang="en-US" sz="3200" dirty="0" smtClean="0"/>
              <a:t>　着脱後のお願い</a:t>
            </a:r>
            <a:endParaRPr lang="ja-JP" altLang="en-US" sz="3200" dirty="0"/>
          </a:p>
        </p:txBody>
      </p:sp>
      <p:sp>
        <p:nvSpPr>
          <p:cNvPr id="15" name="タイトル 1"/>
          <p:cNvSpPr txBox="1">
            <a:spLocks/>
          </p:cNvSpPr>
          <p:nvPr/>
        </p:nvSpPr>
        <p:spPr>
          <a:xfrm>
            <a:off x="373632" y="6025499"/>
            <a:ext cx="6172200" cy="2506942"/>
          </a:xfrm>
          <a:prstGeom prst="rect">
            <a:avLst/>
          </a:prstGeom>
          <a:noFill/>
          <a:ln w="38100">
            <a:solidFill>
              <a:srgbClr val="FF99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p>
        </p:txBody>
      </p:sp>
      <p:sp>
        <p:nvSpPr>
          <p:cNvPr id="16" name="コンテンツ プレースホルダー 2"/>
          <p:cNvSpPr txBox="1">
            <a:spLocks/>
          </p:cNvSpPr>
          <p:nvPr/>
        </p:nvSpPr>
        <p:spPr>
          <a:xfrm>
            <a:off x="505544" y="6088999"/>
            <a:ext cx="5896272" cy="24434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t>◆汗や水気がついたらふき取ってください。</a:t>
            </a:r>
            <a:endParaRPr lang="en-US" altLang="ja-JP" sz="2000" dirty="0" smtClean="0"/>
          </a:p>
          <a:p>
            <a:pPr marL="0" indent="0">
              <a:buFont typeface="Arial" panose="020B0604020202020204" pitchFamily="34" charset="0"/>
              <a:buNone/>
            </a:pPr>
            <a:r>
              <a:rPr lang="ja-JP" altLang="en-US" sz="2000" dirty="0" smtClean="0"/>
              <a:t>◆除菌消臭スプレーを頭の中や胴体の中等に吹きかけてください（臭いやカビの発生を防止します）</a:t>
            </a:r>
            <a:endParaRPr lang="en-US" altLang="ja-JP" sz="2000" dirty="0" smtClean="0"/>
          </a:p>
          <a:p>
            <a:pPr marL="0" indent="0">
              <a:buFont typeface="Arial" panose="020B0604020202020204" pitchFamily="34" charset="0"/>
              <a:buNone/>
            </a:pPr>
            <a:r>
              <a:rPr lang="ja-JP" altLang="en-US" sz="2000" dirty="0" smtClean="0"/>
              <a:t>◆直射日光をさけ、風通しのいい場所で陰干しし乾燥させてください。</a:t>
            </a:r>
            <a:endParaRPr lang="en-US" altLang="ja-JP" sz="2000" dirty="0" smtClean="0"/>
          </a:p>
          <a:p>
            <a:pPr marL="0" indent="0">
              <a:buFont typeface="Arial" panose="020B0604020202020204" pitchFamily="34" charset="0"/>
              <a:buNone/>
            </a:pPr>
            <a:r>
              <a:rPr lang="ja-JP" altLang="en-US" sz="2000" dirty="0" smtClean="0"/>
              <a:t>◆汚れた場合は放置せず、速やかにふき取ってください。</a:t>
            </a:r>
            <a:endParaRPr lang="en-US" altLang="ja-JP" sz="2000" dirty="0" smtClean="0"/>
          </a:p>
        </p:txBody>
      </p:sp>
    </p:spTree>
    <p:extLst>
      <p:ext uri="{BB962C8B-B14F-4D97-AF65-F5344CB8AC3E}">
        <p14:creationId xmlns:p14="http://schemas.microsoft.com/office/powerpoint/2010/main" val="573213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264</Words>
  <Application>Microsoft Office PowerPoint</Application>
  <PresentationFormat>画面に合わせる (4:3)</PresentationFormat>
  <Paragraphs>74</Paragraphs>
  <Slides>7</Slides>
  <Notes>1</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樹里ちゃん着ぐるみ 利用方法</vt:lpstr>
      <vt:lpstr>１　借用物品を確認してください</vt:lpstr>
      <vt:lpstr>２　控室を確保してください</vt:lpstr>
      <vt:lpstr>３　着用前に準備すること</vt:lpstr>
      <vt:lpstr>４　着用前のお願い</vt:lpstr>
      <vt:lpstr>５　樹里ちゃんになる方へ</vt:lpstr>
      <vt:lpstr>６　補助者の方へ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樹里ちゃん着ぐるみ 利用方法</dc:title>
  <dc:creator>手塚 伸也 </dc:creator>
  <cp:lastModifiedBy>手塚 伸也 </cp:lastModifiedBy>
  <cp:revision>22</cp:revision>
  <cp:lastPrinted>2017-05-16T04:50:12Z</cp:lastPrinted>
  <dcterms:created xsi:type="dcterms:W3CDTF">2017-05-01T02:50:00Z</dcterms:created>
  <dcterms:modified xsi:type="dcterms:W3CDTF">2017-05-18T02:15:09Z</dcterms:modified>
</cp:coreProperties>
</file>