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4" r:id="rId10"/>
    <p:sldId id="262" r:id="rId11"/>
    <p:sldId id="263" r:id="rId12"/>
  </p:sldIdLst>
  <p:sldSz cx="18288000" cy="10287000"/>
  <p:notesSz cx="6858000" cy="9144000"/>
  <p:embeddedFontLst>
    <p:embeddedFont>
      <p:font typeface="Zen Maru Gothic" panose="020B0600070205080204" charset="-128"/>
      <p:regular r:id="rId14"/>
    </p:embeddedFont>
    <p:embeddedFont>
      <p:font typeface="Zen Maru Gothic Bold" panose="020B0600070205080204" charset="-128"/>
      <p:regular r:id="rId15"/>
    </p:embeddedFont>
    <p:embeddedFont>
      <p:font typeface="Zen Maru Gothic Heavy" panose="020B0600070205080204" charset="-128"/>
      <p:regular r:id="rId16"/>
    </p:embeddedFont>
    <p:embeddedFont>
      <p:font typeface="Zen Maru Gothic Medium" panose="020B0600070205080204" charset="-128"/>
      <p:regular r:id="rId17"/>
    </p:embeddedFont>
    <p:embeddedFont>
      <p:font typeface="Handelson Three" panose="020B0600070205080204" charset="0"/>
      <p:regular r:id="rId18"/>
    </p:embeddedFont>
    <p:embeddedFont>
      <p:font typeface="游ゴシック" panose="020B0400000000000000" pitchFamily="50" charset="-128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55879" autoAdjust="0"/>
  </p:normalViewPr>
  <p:slideViewPr>
    <p:cSldViewPr>
      <p:cViewPr varScale="1">
        <p:scale>
          <a:sx n="23" d="100"/>
          <a:sy n="23" d="100"/>
        </p:scale>
        <p:origin x="1992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569BE-3895-42EA-B683-D9E0A6F66BC7}" type="datetimeFigureOut">
              <a:rPr kumimoji="1" lang="ja-JP" altLang="en-US" smtClean="0"/>
              <a:t>2026/5/15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AAAEF-0A19-4118-A310-0CE95C7FDB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24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スライド１：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220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45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55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皆さん、こんにちは。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これから「ライフデザイン とも家事・とも育て講座」をはじめます。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家族が仲良く、笑顔で暮らしていくためには、夫婦の協力と理解がとても大切です。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これからのふたりの生活、そして家族のあり方を話し合うきっかけにしてみませんか。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日々の家事や育児をどうシェアし、どのように支え合うか</a:t>
            </a:r>
            <a:b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一緒に考えることが、これからの結婚生活をより豊かにする第一歩です。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1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スライド２：約</a:t>
            </a:r>
            <a:r>
              <a:rPr kumimoji="1" lang="en-US" altLang="ja-JP" dirty="0"/>
              <a:t>35</a:t>
            </a:r>
            <a:r>
              <a:rPr kumimoji="1" lang="ja-JP" altLang="en-US" dirty="0"/>
              <a:t>文字　約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この講座は次の内容で進めていきます。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3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スライド３：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160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30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40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dirty="0"/>
              <a:t>】</a:t>
            </a: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この講座は、新婚世帯の皆さんが、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これからの結婚生活や家事・育児の分担について考えるきっかけとなるよう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に制作しました。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忙しい毎日の中でも、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お互いの想いや希望を話し合う時間を持つことが、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より良い家庭づくりへの大切な一歩になります。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00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スライド４：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170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35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40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dirty="0"/>
              <a:t>】</a:t>
            </a: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家族が仲良く暮らしていくためには、夫婦の協力が欠かせません。</a:t>
            </a:r>
            <a:b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まずは、これからの二人のこと、家族のこと、そして家事の分担について話し合うことから始めましょう。 </a:t>
            </a:r>
          </a:p>
          <a:p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お互いの価値観や期待していることを伝え合いながら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思いやりのある関係を築いていくことが大切です。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59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スライド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５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360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70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85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endParaRPr lang="ja-JP" altLang="ja-JP" dirty="0">
              <a:effectLst/>
            </a:endParaRP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家事や育児には、実にたくさんの作業があります。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朝は朝食づくりや洗濯、ゴミ出し、幼稚園の送迎。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夕方には買い物や食事の準備、お風呂の掃除、こどもの寝かしつけなど。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さらに不定期にも、掃除や衣替え、家計の管理といったものがあります。 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この一覧以外にも様々なものがあると思います。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こうして一覧にしてみると、改めて「こんなに多くのことをしているんだな」と気づく方も多いのではないでしょうか。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夫婦で「得意なこと」「苦手なこと」を話し合いながら、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お互いが無理なく取り組める分担を考えていきましょう。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見える化することで、自然と“感謝の気持ち”も芽生えます。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29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スライド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６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310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60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70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育児休業を取得する人は、年々増え続けています。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中でも注目すべきは、男性の取得率の上昇です。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グラフをご覧ください。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年度の調査では、男性の育休取得率はおよそ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％でしたが、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</a:t>
            </a: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年度には</a:t>
            </a:r>
            <a:r>
              <a:rPr kumimoji="1" lang="en-US" altLang="ja-JP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％を超えました。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一方で、女性は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％以上と高い水準を維持しています。 </a:t>
            </a:r>
          </a:p>
          <a:p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制度の改正や社会の意識の変化により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男女ともに「育児に関わることが当たり前」という考え方が広がっています。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育休の取得は、家族の絆を深め、より良い子育て環境をつくる大切なきっかけです。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16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スライド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７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310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60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70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endParaRPr lang="ja-JP" altLang="ja-JP" dirty="0">
              <a:effectLst/>
            </a:endParaRP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子育てをしながら安心して働き続けるためには、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「育児両立支援制度」を上手に活用することが大切です。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たとえば、育児休業や産後パパ育休、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子の看護休暇などの休業・休暇の取得が可能です。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</a:t>
            </a: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短時間勤務や時差出勤、</a:t>
            </a:r>
            <a:b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残業や深夜勤務の制限といった勤務時間の措置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も整備されています。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こうした制度を活用することで、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育児と仕事の両立がよりスムーズになります。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制度の詳細については、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スライド右の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コードから</a:t>
            </a:r>
            <a:r>
              <a:rPr kumimoji="1"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「厚生労働省 育児休業制度特設サイト」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をご覧ください。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386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スライド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８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210</a:t>
            </a:r>
            <a:r>
              <a:rPr lang="zh-TW" altLang="en-US" b="0" dirty="0">
                <a:effectLst/>
              </a:rPr>
              <a:t>文字</a:t>
            </a:r>
            <a:r>
              <a:rPr lang="ja-JP" altLang="en-US" b="0" dirty="0">
                <a:effectLst/>
              </a:rPr>
              <a:t>　</a:t>
            </a:r>
            <a:r>
              <a:rPr lang="zh-TW" altLang="en-US" b="0" dirty="0">
                <a:effectLst/>
              </a:rPr>
              <a:t>約</a:t>
            </a:r>
            <a:r>
              <a:rPr lang="en-US" altLang="zh-TW" b="0" dirty="0">
                <a:effectLst/>
              </a:rPr>
              <a:t>40</a:t>
            </a:r>
            <a:r>
              <a:rPr lang="zh-TW" altLang="en-US" b="0" dirty="0">
                <a:effectLst/>
              </a:rPr>
              <a:t>～</a:t>
            </a:r>
            <a:r>
              <a:rPr lang="en-US" altLang="zh-TW" b="0" dirty="0">
                <a:effectLst/>
              </a:rPr>
              <a:t>50</a:t>
            </a:r>
            <a:r>
              <a:rPr lang="zh-TW" altLang="en-US" b="0" dirty="0">
                <a:effectLst/>
              </a:rPr>
              <a:t>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ご覧いただき、ありがとうございました。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これからの結婚生活をより良いものにしていくために、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まずは、今日の第一歩として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「ふたりのこれから」や「家事の分担」について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話し合ってみてください。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お互いの気持ちを伝え合うことで、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より深い理解や信頼が生まれます。 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この動画が、これからの二人の暮らしを考える</a:t>
            </a:r>
            <a:b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きっかけになれば幸いです。 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全体文字数：約</a:t>
            </a:r>
            <a:r>
              <a:rPr kumimoji="1"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1,775</a:t>
            </a:r>
            <a:r>
              <a:rPr kumimoji="1"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文字</a:t>
            </a:r>
            <a:br>
              <a:rPr lang="zh-TW" altLang="en-US" dirty="0"/>
            </a:br>
            <a:r>
              <a:rPr kumimoji="1"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想定総時間：約</a:t>
            </a:r>
            <a:r>
              <a:rPr kumimoji="1"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kumimoji="1"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分～</a:t>
            </a:r>
            <a:r>
              <a:rPr kumimoji="1"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kumimoji="1"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</a:t>
            </a:r>
            <a:r>
              <a:rPr kumimoji="1"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kumimoji="1"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秒前後</a:t>
            </a:r>
            <a:endParaRPr kumimoji="1" lang="ja-JP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AAAEF-0A19-4118-A310-0CE95C7FDBE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50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2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128590" y="-1776660"/>
            <a:ext cx="14030821" cy="1403082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8112349" y="9454918"/>
            <a:ext cx="233574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千代田町</a:t>
            </a:r>
            <a:endParaRPr lang="en-US" sz="2400" b="1" dirty="0">
              <a:solidFill>
                <a:srgbClr val="646459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51" name="Freeform 51"/>
          <p:cNvSpPr/>
          <p:nvPr/>
        </p:nvSpPr>
        <p:spPr>
          <a:xfrm flipH="1">
            <a:off x="3563163" y="5458225"/>
            <a:ext cx="4205980" cy="3538585"/>
          </a:xfrm>
          <a:custGeom>
            <a:avLst/>
            <a:gdLst/>
            <a:ahLst/>
            <a:cxnLst/>
            <a:rect l="l" t="t" r="r" b="b"/>
            <a:pathLst>
              <a:path w="4205980" h="3538585">
                <a:moveTo>
                  <a:pt x="4205980" y="0"/>
                </a:moveTo>
                <a:lnTo>
                  <a:pt x="0" y="0"/>
                </a:lnTo>
                <a:lnTo>
                  <a:pt x="0" y="3538584"/>
                </a:lnTo>
                <a:lnTo>
                  <a:pt x="4205980" y="3538584"/>
                </a:lnTo>
                <a:lnTo>
                  <a:pt x="4205980" y="0"/>
                </a:lnTo>
                <a:close/>
              </a:path>
            </a:pathLst>
          </a:custGeom>
          <a:blipFill>
            <a:blip r:embed="rId5"/>
            <a:stretch>
              <a:fillRect t="-9430" b="-943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2" name="TextBox 52"/>
          <p:cNvSpPr txBox="1"/>
          <p:nvPr/>
        </p:nvSpPr>
        <p:spPr>
          <a:xfrm>
            <a:off x="3158496" y="2373385"/>
            <a:ext cx="11971009" cy="278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ライフデザイン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とも家事・とも育て講座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158496" y="1852822"/>
            <a:ext cx="1197100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＼ 考えよう！これからの結婚生活！ ／</a:t>
            </a:r>
          </a:p>
        </p:txBody>
      </p:sp>
      <p:sp>
        <p:nvSpPr>
          <p:cNvPr id="54" name="TextBox 54"/>
          <p:cNvSpPr txBox="1"/>
          <p:nvPr/>
        </p:nvSpPr>
        <p:spPr>
          <a:xfrm rot="-544786">
            <a:off x="9217375" y="5725395"/>
            <a:ext cx="6786267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B5B0B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Life Design</a:t>
            </a:r>
          </a:p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B5B0B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Doing Housework and Childcare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24075" y="-1501480"/>
            <a:ext cx="16163925" cy="13289959"/>
            <a:chOff x="0" y="0"/>
            <a:chExt cx="21551900" cy="17719946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17719946" cy="17719946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9359900" y="2001973"/>
              <a:ext cx="12192000" cy="13716000"/>
              <a:chOff x="0" y="0"/>
              <a:chExt cx="2408296" cy="2709333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408296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408296" h="2709333">
                    <a:moveTo>
                      <a:pt x="0" y="0"/>
                    </a:moveTo>
                    <a:lnTo>
                      <a:pt x="2408296" y="0"/>
                    </a:lnTo>
                    <a:lnTo>
                      <a:pt x="2408296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2408296" cy="27379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55" name="TextBox 55"/>
          <p:cNvSpPr txBox="1"/>
          <p:nvPr/>
        </p:nvSpPr>
        <p:spPr>
          <a:xfrm>
            <a:off x="6601378" y="2362200"/>
            <a:ext cx="9014887" cy="534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3999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はじめに</a:t>
            </a:r>
          </a:p>
          <a:p>
            <a:pPr algn="l">
              <a:lnSpc>
                <a:spcPts val="7199"/>
              </a:lnSpc>
            </a:pPr>
            <a:r>
              <a:rPr lang="en-US" sz="3999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家族が仲良く暮らすために</a:t>
            </a:r>
          </a:p>
          <a:p>
            <a:pPr algn="l">
              <a:lnSpc>
                <a:spcPts val="7199"/>
              </a:lnSpc>
            </a:pPr>
            <a:r>
              <a:rPr lang="en-US" sz="3999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家事・育児の見える化</a:t>
            </a:r>
          </a:p>
          <a:p>
            <a:pPr algn="l">
              <a:lnSpc>
                <a:spcPts val="7199"/>
              </a:lnSpc>
            </a:pPr>
            <a:r>
              <a:rPr lang="en-US" sz="3999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育児休業取得率について</a:t>
            </a:r>
          </a:p>
          <a:p>
            <a:pPr algn="l">
              <a:lnSpc>
                <a:spcPts val="7199"/>
              </a:lnSpc>
            </a:pPr>
            <a:r>
              <a:rPr lang="en-US" sz="3999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育児両立支援制度について</a:t>
            </a:r>
          </a:p>
          <a:p>
            <a:pPr algn="l">
              <a:lnSpc>
                <a:spcPts val="7199"/>
              </a:lnSpc>
            </a:pPr>
            <a:r>
              <a:rPr lang="en-US" sz="3999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おわりに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294459" y="2362200"/>
            <a:ext cx="934976" cy="534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99"/>
              </a:lnSpc>
            </a:pPr>
            <a:r>
              <a:rPr lang="en-US" sz="3999" b="1">
                <a:solidFill>
                  <a:srgbClr val="FFF1A6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1.</a:t>
            </a:r>
          </a:p>
          <a:p>
            <a:pPr algn="r">
              <a:lnSpc>
                <a:spcPts val="7199"/>
              </a:lnSpc>
            </a:pPr>
            <a:r>
              <a:rPr lang="en-US" sz="3999" b="1">
                <a:solidFill>
                  <a:srgbClr val="FFF1A6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2.</a:t>
            </a:r>
          </a:p>
          <a:p>
            <a:pPr algn="r">
              <a:lnSpc>
                <a:spcPts val="7199"/>
              </a:lnSpc>
            </a:pPr>
            <a:r>
              <a:rPr lang="en-US" sz="3999" b="1">
                <a:solidFill>
                  <a:srgbClr val="FFF1A6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3.</a:t>
            </a:r>
          </a:p>
          <a:p>
            <a:pPr algn="r">
              <a:lnSpc>
                <a:spcPts val="7199"/>
              </a:lnSpc>
            </a:pPr>
            <a:r>
              <a:rPr lang="en-US" sz="3999" b="1">
                <a:solidFill>
                  <a:srgbClr val="FFF1A6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4.</a:t>
            </a:r>
          </a:p>
          <a:p>
            <a:pPr algn="r">
              <a:lnSpc>
                <a:spcPts val="7199"/>
              </a:lnSpc>
            </a:pPr>
            <a:r>
              <a:rPr lang="en-US" sz="3999" b="1">
                <a:solidFill>
                  <a:srgbClr val="FFF1A6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5.</a:t>
            </a:r>
          </a:p>
          <a:p>
            <a:pPr algn="r">
              <a:lnSpc>
                <a:spcPts val="7199"/>
              </a:lnSpc>
            </a:pPr>
            <a:r>
              <a:rPr lang="en-US" sz="3999" b="1">
                <a:solidFill>
                  <a:srgbClr val="FFF1A6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6.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7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目次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6250" y="476250"/>
            <a:ext cx="17335500" cy="9334500"/>
            <a:chOff x="0" y="0"/>
            <a:chExt cx="4565728" cy="245846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565728" cy="2458469"/>
            </a:xfrm>
            <a:custGeom>
              <a:avLst/>
              <a:gdLst/>
              <a:ahLst/>
              <a:cxnLst/>
              <a:rect l="l" t="t" r="r" b="b"/>
              <a:pathLst>
                <a:path w="4565728" h="2458469">
                  <a:moveTo>
                    <a:pt x="44659" y="0"/>
                  </a:moveTo>
                  <a:lnTo>
                    <a:pt x="4521069" y="0"/>
                  </a:lnTo>
                  <a:cubicBezTo>
                    <a:pt x="4545734" y="0"/>
                    <a:pt x="4565728" y="19995"/>
                    <a:pt x="4565728" y="44659"/>
                  </a:cubicBezTo>
                  <a:lnTo>
                    <a:pt x="4565728" y="2413810"/>
                  </a:lnTo>
                  <a:cubicBezTo>
                    <a:pt x="4565728" y="2438474"/>
                    <a:pt x="4545734" y="2458469"/>
                    <a:pt x="4521069" y="2458469"/>
                  </a:cubicBezTo>
                  <a:lnTo>
                    <a:pt x="44659" y="2458469"/>
                  </a:lnTo>
                  <a:cubicBezTo>
                    <a:pt x="19995" y="2458469"/>
                    <a:pt x="0" y="2438474"/>
                    <a:pt x="0" y="2413810"/>
                  </a:cubicBezTo>
                  <a:lnTo>
                    <a:pt x="0" y="44659"/>
                  </a:lnTo>
                  <a:cubicBezTo>
                    <a:pt x="0" y="19995"/>
                    <a:pt x="19995" y="0"/>
                    <a:pt x="4465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565728" cy="248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12419875" y="3924300"/>
            <a:ext cx="3384816" cy="4441614"/>
          </a:xfrm>
          <a:custGeom>
            <a:avLst/>
            <a:gdLst/>
            <a:ahLst/>
            <a:cxnLst/>
            <a:rect l="l" t="t" r="r" b="b"/>
            <a:pathLst>
              <a:path w="3384816" h="4441614">
                <a:moveTo>
                  <a:pt x="0" y="0"/>
                </a:moveTo>
                <a:lnTo>
                  <a:pt x="3384815" y="0"/>
                </a:lnTo>
                <a:lnTo>
                  <a:pt x="3384815" y="4441614"/>
                </a:lnTo>
                <a:lnTo>
                  <a:pt x="0" y="4441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2" name="TextBox 52"/>
          <p:cNvSpPr txBox="1"/>
          <p:nvPr/>
        </p:nvSpPr>
        <p:spPr>
          <a:xfrm>
            <a:off x="2124075" y="1308076"/>
            <a:ext cx="140353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u="none" strike="noStrike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はじめに</a:t>
            </a:r>
          </a:p>
        </p:txBody>
      </p:sp>
      <p:sp>
        <p:nvSpPr>
          <p:cNvPr id="53" name="AutoShape 53"/>
          <p:cNvSpPr/>
          <p:nvPr/>
        </p:nvSpPr>
        <p:spPr>
          <a:xfrm>
            <a:off x="2124075" y="2771775"/>
            <a:ext cx="14035335" cy="0"/>
          </a:xfrm>
          <a:prstGeom prst="line">
            <a:avLst/>
          </a:prstGeom>
          <a:ln w="38100" cap="rnd">
            <a:solidFill>
              <a:srgbClr val="B5B0B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4" name="Group 54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2124075" y="5200942"/>
            <a:ext cx="8686773" cy="249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040"/>
              </a:lnSpc>
            </a:pPr>
            <a:r>
              <a:rPr lang="en-US" sz="2800" u="none" strike="noStrike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この</a:t>
            </a:r>
            <a:r>
              <a:rPr lang="ja-JP" altLang="en-US" sz="2800" u="none" strike="noStrike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講座</a:t>
            </a:r>
            <a:r>
              <a:rPr lang="en-US" sz="2800" u="none" strike="noStrike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は </a:t>
            </a:r>
            <a:r>
              <a:rPr lang="en-US" sz="2800" u="none" strike="noStrike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新婚世帯の皆さんに</a:t>
            </a:r>
            <a:endParaRPr lang="en-US" sz="2800" u="none" strike="noStrike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marL="0" lvl="0" indent="0" algn="just">
              <a:lnSpc>
                <a:spcPts val="5040"/>
              </a:lnSpc>
            </a:pPr>
            <a:r>
              <a:rPr lang="en-US" sz="2800" u="none" strike="noStrike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今後の結婚生活や家事・育児の分担について</a:t>
            </a:r>
            <a:endParaRPr lang="en-US" sz="2800" u="none" strike="noStrike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marL="0" lvl="0" indent="0" algn="just">
              <a:lnSpc>
                <a:spcPts val="5040"/>
              </a:lnSpc>
            </a:pPr>
            <a:r>
              <a:rPr lang="en-US" sz="2800" u="none" strike="noStrike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考えるきっかけになるよう制作しました</a:t>
            </a:r>
            <a:r>
              <a:rPr lang="en-US" sz="2800" u="none" strike="noStrike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  <a:p>
            <a:pPr marL="0" lvl="0" indent="0" algn="just">
              <a:lnSpc>
                <a:spcPts val="5040"/>
              </a:lnSpc>
            </a:pPr>
            <a:endParaRPr lang="en-US" sz="2800" u="none" strike="noStrike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2124075" y="4530858"/>
            <a:ext cx="868677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この</a:t>
            </a:r>
            <a:r>
              <a:rPr lang="ja-JP" altLang="en-US" sz="3600" b="1" dirty="0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講座</a:t>
            </a:r>
            <a:r>
              <a:rPr lang="en-US" sz="36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の目的</a:t>
            </a:r>
            <a:endParaRPr lang="en-US" sz="3600" b="1" dirty="0">
              <a:solidFill>
                <a:srgbClr val="646459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7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6250" y="476250"/>
            <a:ext cx="17335500" cy="9334500"/>
            <a:chOff x="0" y="0"/>
            <a:chExt cx="4565728" cy="245846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565728" cy="2458469"/>
            </a:xfrm>
            <a:custGeom>
              <a:avLst/>
              <a:gdLst/>
              <a:ahLst/>
              <a:cxnLst/>
              <a:rect l="l" t="t" r="r" b="b"/>
              <a:pathLst>
                <a:path w="4565728" h="2458469">
                  <a:moveTo>
                    <a:pt x="44659" y="0"/>
                  </a:moveTo>
                  <a:lnTo>
                    <a:pt x="4521069" y="0"/>
                  </a:lnTo>
                  <a:cubicBezTo>
                    <a:pt x="4545734" y="0"/>
                    <a:pt x="4565728" y="19995"/>
                    <a:pt x="4565728" y="44659"/>
                  </a:cubicBezTo>
                  <a:lnTo>
                    <a:pt x="4565728" y="2413810"/>
                  </a:lnTo>
                  <a:cubicBezTo>
                    <a:pt x="4565728" y="2438474"/>
                    <a:pt x="4545734" y="2458469"/>
                    <a:pt x="4521069" y="2458469"/>
                  </a:cubicBezTo>
                  <a:lnTo>
                    <a:pt x="44659" y="2458469"/>
                  </a:lnTo>
                  <a:cubicBezTo>
                    <a:pt x="19995" y="2458469"/>
                    <a:pt x="0" y="2438474"/>
                    <a:pt x="0" y="2413810"/>
                  </a:cubicBezTo>
                  <a:lnTo>
                    <a:pt x="0" y="44659"/>
                  </a:lnTo>
                  <a:cubicBezTo>
                    <a:pt x="0" y="19995"/>
                    <a:pt x="19995" y="0"/>
                    <a:pt x="4465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565728" cy="248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3348260" y="5340555"/>
            <a:ext cx="2139409" cy="1820452"/>
          </a:xfrm>
          <a:custGeom>
            <a:avLst/>
            <a:gdLst/>
            <a:ahLst/>
            <a:cxnLst/>
            <a:rect l="l" t="t" r="r" b="b"/>
            <a:pathLst>
              <a:path w="2139409" h="1820452">
                <a:moveTo>
                  <a:pt x="0" y="0"/>
                </a:moveTo>
                <a:lnTo>
                  <a:pt x="2139409" y="0"/>
                </a:lnTo>
                <a:lnTo>
                  <a:pt x="2139409" y="1820452"/>
                </a:lnTo>
                <a:lnTo>
                  <a:pt x="0" y="1820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617" b="-36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2" name="Group 52"/>
          <p:cNvGrpSpPr/>
          <p:nvPr/>
        </p:nvGrpSpPr>
        <p:grpSpPr>
          <a:xfrm>
            <a:off x="1858449" y="6239757"/>
            <a:ext cx="1462044" cy="1462044"/>
            <a:chOff x="0" y="0"/>
            <a:chExt cx="659009" cy="65900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59009" cy="659009"/>
            </a:xfrm>
            <a:custGeom>
              <a:avLst/>
              <a:gdLst/>
              <a:ahLst/>
              <a:cxnLst/>
              <a:rect l="l" t="t" r="r" b="b"/>
              <a:pathLst>
                <a:path w="659009" h="659009">
                  <a:moveTo>
                    <a:pt x="329504" y="0"/>
                  </a:moveTo>
                  <a:cubicBezTo>
                    <a:pt x="147524" y="0"/>
                    <a:pt x="0" y="147524"/>
                    <a:pt x="0" y="329504"/>
                  </a:cubicBezTo>
                  <a:cubicBezTo>
                    <a:pt x="0" y="511484"/>
                    <a:pt x="147524" y="659009"/>
                    <a:pt x="329504" y="659009"/>
                  </a:cubicBezTo>
                  <a:cubicBezTo>
                    <a:pt x="511484" y="659009"/>
                    <a:pt x="659009" y="511484"/>
                    <a:pt x="659009" y="329504"/>
                  </a:cubicBezTo>
                  <a:cubicBezTo>
                    <a:pt x="659009" y="147524"/>
                    <a:pt x="511484" y="0"/>
                    <a:pt x="329504" y="0"/>
                  </a:cubicBezTo>
                  <a:close/>
                </a:path>
              </a:pathLst>
            </a:custGeom>
            <a:solidFill>
              <a:srgbClr val="ECF2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61782" y="33207"/>
              <a:ext cx="535444" cy="564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997833" y="4609533"/>
            <a:ext cx="1462044" cy="1462044"/>
            <a:chOff x="0" y="0"/>
            <a:chExt cx="659009" cy="65900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59009" cy="659009"/>
            </a:xfrm>
            <a:custGeom>
              <a:avLst/>
              <a:gdLst/>
              <a:ahLst/>
              <a:cxnLst/>
              <a:rect l="l" t="t" r="r" b="b"/>
              <a:pathLst>
                <a:path w="659009" h="659009">
                  <a:moveTo>
                    <a:pt x="329504" y="0"/>
                  </a:moveTo>
                  <a:cubicBezTo>
                    <a:pt x="147524" y="0"/>
                    <a:pt x="0" y="147524"/>
                    <a:pt x="0" y="329504"/>
                  </a:cubicBezTo>
                  <a:cubicBezTo>
                    <a:pt x="0" y="511484"/>
                    <a:pt x="147524" y="659009"/>
                    <a:pt x="329504" y="659009"/>
                  </a:cubicBezTo>
                  <a:cubicBezTo>
                    <a:pt x="511484" y="659009"/>
                    <a:pt x="659009" y="511484"/>
                    <a:pt x="659009" y="329504"/>
                  </a:cubicBezTo>
                  <a:cubicBezTo>
                    <a:pt x="659009" y="147524"/>
                    <a:pt x="511484" y="0"/>
                    <a:pt x="329504" y="0"/>
                  </a:cubicBezTo>
                  <a:close/>
                </a:path>
              </a:pathLst>
            </a:custGeom>
            <a:solidFill>
              <a:srgbClr val="ECF2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61782" y="33207"/>
              <a:ext cx="535444" cy="564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659903" y="3810540"/>
            <a:ext cx="1462044" cy="1462044"/>
            <a:chOff x="0" y="0"/>
            <a:chExt cx="659009" cy="65900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59009" cy="659009"/>
            </a:xfrm>
            <a:custGeom>
              <a:avLst/>
              <a:gdLst/>
              <a:ahLst/>
              <a:cxnLst/>
              <a:rect l="l" t="t" r="r" b="b"/>
              <a:pathLst>
                <a:path w="659009" h="659009">
                  <a:moveTo>
                    <a:pt x="329504" y="0"/>
                  </a:moveTo>
                  <a:cubicBezTo>
                    <a:pt x="147524" y="0"/>
                    <a:pt x="0" y="147524"/>
                    <a:pt x="0" y="329504"/>
                  </a:cubicBezTo>
                  <a:cubicBezTo>
                    <a:pt x="0" y="511484"/>
                    <a:pt x="147524" y="659009"/>
                    <a:pt x="329504" y="659009"/>
                  </a:cubicBezTo>
                  <a:cubicBezTo>
                    <a:pt x="511484" y="659009"/>
                    <a:pt x="659009" y="511484"/>
                    <a:pt x="659009" y="329504"/>
                  </a:cubicBezTo>
                  <a:cubicBezTo>
                    <a:pt x="659009" y="147524"/>
                    <a:pt x="511484" y="0"/>
                    <a:pt x="329504" y="0"/>
                  </a:cubicBezTo>
                  <a:close/>
                </a:path>
              </a:pathLst>
            </a:custGeom>
            <a:solidFill>
              <a:srgbClr val="ECF2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61782" y="33207"/>
              <a:ext cx="535444" cy="564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5515436" y="6239757"/>
            <a:ext cx="1462044" cy="1462044"/>
            <a:chOff x="0" y="0"/>
            <a:chExt cx="659009" cy="659009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59009" cy="659009"/>
            </a:xfrm>
            <a:custGeom>
              <a:avLst/>
              <a:gdLst/>
              <a:ahLst/>
              <a:cxnLst/>
              <a:rect l="l" t="t" r="r" b="b"/>
              <a:pathLst>
                <a:path w="659009" h="659009">
                  <a:moveTo>
                    <a:pt x="329504" y="0"/>
                  </a:moveTo>
                  <a:cubicBezTo>
                    <a:pt x="147524" y="0"/>
                    <a:pt x="0" y="147524"/>
                    <a:pt x="0" y="329504"/>
                  </a:cubicBezTo>
                  <a:cubicBezTo>
                    <a:pt x="0" y="511484"/>
                    <a:pt x="147524" y="659009"/>
                    <a:pt x="329504" y="659009"/>
                  </a:cubicBezTo>
                  <a:cubicBezTo>
                    <a:pt x="511484" y="659009"/>
                    <a:pt x="659009" y="511484"/>
                    <a:pt x="659009" y="329504"/>
                  </a:cubicBezTo>
                  <a:cubicBezTo>
                    <a:pt x="659009" y="147524"/>
                    <a:pt x="511484" y="0"/>
                    <a:pt x="329504" y="0"/>
                  </a:cubicBezTo>
                  <a:close/>
                </a:path>
              </a:pathLst>
            </a:custGeom>
            <a:solidFill>
              <a:srgbClr val="ECF2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61782" y="33207"/>
              <a:ext cx="535444" cy="564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321972" y="4609533"/>
            <a:ext cx="1462044" cy="1462044"/>
            <a:chOff x="0" y="0"/>
            <a:chExt cx="659009" cy="659009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59009" cy="659009"/>
            </a:xfrm>
            <a:custGeom>
              <a:avLst/>
              <a:gdLst/>
              <a:ahLst/>
              <a:cxnLst/>
              <a:rect l="l" t="t" r="r" b="b"/>
              <a:pathLst>
                <a:path w="659009" h="659009">
                  <a:moveTo>
                    <a:pt x="329504" y="0"/>
                  </a:moveTo>
                  <a:cubicBezTo>
                    <a:pt x="147524" y="0"/>
                    <a:pt x="0" y="147524"/>
                    <a:pt x="0" y="329504"/>
                  </a:cubicBezTo>
                  <a:cubicBezTo>
                    <a:pt x="0" y="511484"/>
                    <a:pt x="147524" y="659009"/>
                    <a:pt x="329504" y="659009"/>
                  </a:cubicBezTo>
                  <a:cubicBezTo>
                    <a:pt x="511484" y="659009"/>
                    <a:pt x="659009" y="511484"/>
                    <a:pt x="659009" y="329504"/>
                  </a:cubicBezTo>
                  <a:cubicBezTo>
                    <a:pt x="659009" y="147524"/>
                    <a:pt x="511484" y="0"/>
                    <a:pt x="329504" y="0"/>
                  </a:cubicBezTo>
                  <a:close/>
                </a:path>
              </a:pathLst>
            </a:custGeom>
            <a:solidFill>
              <a:srgbClr val="ECF2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61782" y="33207"/>
              <a:ext cx="535444" cy="564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AutoShape 70"/>
          <p:cNvSpPr/>
          <p:nvPr/>
        </p:nvSpPr>
        <p:spPr>
          <a:xfrm>
            <a:off x="2124075" y="2771775"/>
            <a:ext cx="14035335" cy="0"/>
          </a:xfrm>
          <a:prstGeom prst="line">
            <a:avLst/>
          </a:prstGeom>
          <a:ln w="38100" cap="rnd">
            <a:solidFill>
              <a:srgbClr val="B5B0B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71" name="Group 71"/>
          <p:cNvGrpSpPr/>
          <p:nvPr/>
        </p:nvGrpSpPr>
        <p:grpSpPr>
          <a:xfrm>
            <a:off x="3659903" y="7396569"/>
            <a:ext cx="1462044" cy="1462044"/>
            <a:chOff x="0" y="0"/>
            <a:chExt cx="659009" cy="65900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659009" cy="659009"/>
            </a:xfrm>
            <a:custGeom>
              <a:avLst/>
              <a:gdLst/>
              <a:ahLst/>
              <a:cxnLst/>
              <a:rect l="l" t="t" r="r" b="b"/>
              <a:pathLst>
                <a:path w="659009" h="659009">
                  <a:moveTo>
                    <a:pt x="329504" y="0"/>
                  </a:moveTo>
                  <a:cubicBezTo>
                    <a:pt x="147524" y="0"/>
                    <a:pt x="0" y="147524"/>
                    <a:pt x="0" y="329504"/>
                  </a:cubicBezTo>
                  <a:cubicBezTo>
                    <a:pt x="0" y="511484"/>
                    <a:pt x="147524" y="659009"/>
                    <a:pt x="329504" y="659009"/>
                  </a:cubicBezTo>
                  <a:cubicBezTo>
                    <a:pt x="511484" y="659009"/>
                    <a:pt x="659009" y="511484"/>
                    <a:pt x="659009" y="329504"/>
                  </a:cubicBezTo>
                  <a:cubicBezTo>
                    <a:pt x="659009" y="147524"/>
                    <a:pt x="511484" y="0"/>
                    <a:pt x="329504" y="0"/>
                  </a:cubicBezTo>
                  <a:close/>
                </a:path>
              </a:pathLst>
            </a:custGeom>
            <a:solidFill>
              <a:srgbClr val="ECF2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61782" y="14157"/>
              <a:ext cx="535444" cy="58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399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持ち家</a:t>
              </a:r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7586910" y="5367225"/>
            <a:ext cx="9672390" cy="185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これからの二人のこと、家族のこと、家事分担のことを</a:t>
            </a:r>
            <a:endParaRPr lang="en-US" sz="2800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algn="just">
              <a:lnSpc>
                <a:spcPts val="5040"/>
              </a:lnSpc>
            </a:pP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話し合うことから始めましょう</a:t>
            </a:r>
            <a:r>
              <a:rPr 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  <a:p>
            <a:pPr marL="0" lvl="0" indent="0" algn="just"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お互いの価値観や期待することのすり合わせをしましょう</a:t>
            </a:r>
            <a:r>
              <a:rPr 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7586910" y="4269490"/>
            <a:ext cx="85725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夫婦の協力が必須</a:t>
            </a:r>
            <a:r>
              <a:rPr lang="en-US" sz="3600" b="1" dirty="0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！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2051913" y="6744084"/>
            <a:ext cx="107511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家事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191298" y="5113860"/>
            <a:ext cx="107511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家族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853367" y="4314867"/>
            <a:ext cx="107511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働き方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708901" y="6744084"/>
            <a:ext cx="107511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育児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5515436" y="4904310"/>
            <a:ext cx="1075115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自分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らしさ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7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02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2124075" y="1308076"/>
            <a:ext cx="140353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家族が仲良く暮らすために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6250" y="476250"/>
            <a:ext cx="17335500" cy="9334500"/>
            <a:chOff x="0" y="0"/>
            <a:chExt cx="4565728" cy="245846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565728" cy="2458469"/>
            </a:xfrm>
            <a:custGeom>
              <a:avLst/>
              <a:gdLst/>
              <a:ahLst/>
              <a:cxnLst/>
              <a:rect l="l" t="t" r="r" b="b"/>
              <a:pathLst>
                <a:path w="4565728" h="2458469">
                  <a:moveTo>
                    <a:pt x="44659" y="0"/>
                  </a:moveTo>
                  <a:lnTo>
                    <a:pt x="4521069" y="0"/>
                  </a:lnTo>
                  <a:cubicBezTo>
                    <a:pt x="4545734" y="0"/>
                    <a:pt x="4565728" y="19995"/>
                    <a:pt x="4565728" y="44659"/>
                  </a:cubicBezTo>
                  <a:lnTo>
                    <a:pt x="4565728" y="2413810"/>
                  </a:lnTo>
                  <a:cubicBezTo>
                    <a:pt x="4565728" y="2438474"/>
                    <a:pt x="4545734" y="2458469"/>
                    <a:pt x="4521069" y="2458469"/>
                  </a:cubicBezTo>
                  <a:lnTo>
                    <a:pt x="44659" y="2458469"/>
                  </a:lnTo>
                  <a:cubicBezTo>
                    <a:pt x="19995" y="2458469"/>
                    <a:pt x="0" y="2438474"/>
                    <a:pt x="0" y="2413810"/>
                  </a:cubicBezTo>
                  <a:lnTo>
                    <a:pt x="0" y="44659"/>
                  </a:lnTo>
                  <a:cubicBezTo>
                    <a:pt x="0" y="19995"/>
                    <a:pt x="19995" y="0"/>
                    <a:pt x="4465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565728" cy="248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AutoShape 54"/>
          <p:cNvSpPr/>
          <p:nvPr/>
        </p:nvSpPr>
        <p:spPr>
          <a:xfrm>
            <a:off x="2124075" y="2771775"/>
            <a:ext cx="14035335" cy="0"/>
          </a:xfrm>
          <a:prstGeom prst="line">
            <a:avLst/>
          </a:prstGeom>
          <a:ln w="38100" cap="rnd">
            <a:solidFill>
              <a:srgbClr val="B5B0B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55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274661"/>
              </p:ext>
            </p:extLst>
          </p:nvPr>
        </p:nvGraphicFramePr>
        <p:xfrm>
          <a:off x="2228254" y="4650512"/>
          <a:ext cx="13830501" cy="5076825"/>
        </p:xfrm>
        <a:graphic>
          <a:graphicData uri="http://schemas.openxmlformats.org/drawingml/2006/table">
            <a:tbl>
              <a:tblPr/>
              <a:tblGrid>
                <a:gridCol w="461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0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10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朝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夕方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 dirty="0" err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不定期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34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朝食・お弁当を作る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食材・日用品を買う・しまう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トイレ・排水溝を掃除する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34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食器を下げる・洗う・しまう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テーブルを拭く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シーツ類を洗濯する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34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 err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洗濯物を回す・干す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献立を考える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お金の管理をする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34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ja-JP" altLang="en-US" sz="1899" b="1" dirty="0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sym typeface="Zen Maru Gothic Bold"/>
                        </a:rPr>
                        <a:t>幼稚園・保育園の送迎をする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お風呂を掃除・沸かす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ja-JP" altLang="en-US" sz="1899" b="1" dirty="0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こどもを病院に連れていく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34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新聞を取る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ja-JP" altLang="en-US" sz="1899" b="1" dirty="0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こどもを寝かしつける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 err="1">
                          <a:solidFill>
                            <a:srgbClr val="646459"/>
                          </a:solidFill>
                          <a:latin typeface="Zen Maru Gothic Bold"/>
                          <a:ea typeface="Zen Maru Gothic Bold"/>
                          <a:cs typeface="Zen Maru Gothic Bold"/>
                          <a:sym typeface="Zen Maru Gothic Bold"/>
                        </a:rPr>
                        <a:t>日用品の在庫管理をする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6" name="Group 56"/>
          <p:cNvGrpSpPr/>
          <p:nvPr/>
        </p:nvGrpSpPr>
        <p:grpSpPr>
          <a:xfrm>
            <a:off x="2352456" y="6548743"/>
            <a:ext cx="597074" cy="597074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F3F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夫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7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03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124075" y="1308076"/>
            <a:ext cx="140353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家事・育児の見える化</a:t>
            </a:r>
            <a:endParaRPr lang="en-US" sz="6000" b="1" dirty="0">
              <a:solidFill>
                <a:srgbClr val="646459"/>
              </a:solidFill>
              <a:latin typeface="Zen Maru Gothic Medium"/>
              <a:ea typeface="Zen Maru Gothic Medium"/>
              <a:cs typeface="Zen Maru Gothic Medium"/>
              <a:sym typeface="Zen Maru Gothic Medium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5481344" y="2792162"/>
            <a:ext cx="732079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4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家事・育児はやることがいっぱい</a:t>
            </a:r>
            <a:r>
              <a:rPr lang="en-US" sz="3400" b="1" dirty="0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！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535892" y="3341741"/>
            <a:ext cx="13211698" cy="12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夫婦の分担を見える化しましょう。できること、苦手なことを話し合いましょう</a:t>
            </a:r>
            <a:r>
              <a:rPr 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  <a:p>
            <a:pPr marL="0" lvl="0" indent="0" algn="just">
              <a:lnSpc>
                <a:spcPts val="5040"/>
              </a:lnSpc>
              <a:spcBef>
                <a:spcPct val="0"/>
              </a:spcBef>
            </a:pPr>
            <a:r>
              <a:rPr lang="ja-JP" alt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見える化することで、感謝の気持ちが芽生えます。</a:t>
            </a:r>
            <a:endParaRPr lang="en-US" sz="2800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grpSp>
        <p:nvGrpSpPr>
          <p:cNvPr id="63" name="Group 63"/>
          <p:cNvGrpSpPr/>
          <p:nvPr/>
        </p:nvGrpSpPr>
        <p:grpSpPr>
          <a:xfrm>
            <a:off x="2352456" y="5724525"/>
            <a:ext cx="597074" cy="597074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A9A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妻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6950573" y="7358831"/>
            <a:ext cx="597074" cy="597074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A9A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妻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6964960" y="8197436"/>
            <a:ext cx="597074" cy="59707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F3F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夫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1563077" y="5724525"/>
            <a:ext cx="597074" cy="597074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F3F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 dirty="0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夫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1563077" y="7358831"/>
            <a:ext cx="597074" cy="597074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A9A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妻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3993" y="476250"/>
            <a:ext cx="17335500" cy="9334500"/>
            <a:chOff x="0" y="0"/>
            <a:chExt cx="4565728" cy="245846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565728" cy="2458469"/>
            </a:xfrm>
            <a:custGeom>
              <a:avLst/>
              <a:gdLst/>
              <a:ahLst/>
              <a:cxnLst/>
              <a:rect l="l" t="t" r="r" b="b"/>
              <a:pathLst>
                <a:path w="4565728" h="2458469">
                  <a:moveTo>
                    <a:pt x="44659" y="0"/>
                  </a:moveTo>
                  <a:lnTo>
                    <a:pt x="4521069" y="0"/>
                  </a:lnTo>
                  <a:cubicBezTo>
                    <a:pt x="4545734" y="0"/>
                    <a:pt x="4565728" y="19995"/>
                    <a:pt x="4565728" y="44659"/>
                  </a:cubicBezTo>
                  <a:lnTo>
                    <a:pt x="4565728" y="2413810"/>
                  </a:lnTo>
                  <a:cubicBezTo>
                    <a:pt x="4565728" y="2438474"/>
                    <a:pt x="4545734" y="2458469"/>
                    <a:pt x="4521069" y="2458469"/>
                  </a:cubicBezTo>
                  <a:lnTo>
                    <a:pt x="44659" y="2458469"/>
                  </a:lnTo>
                  <a:cubicBezTo>
                    <a:pt x="19995" y="2458469"/>
                    <a:pt x="0" y="2438474"/>
                    <a:pt x="0" y="2413810"/>
                  </a:cubicBezTo>
                  <a:lnTo>
                    <a:pt x="0" y="44659"/>
                  </a:lnTo>
                  <a:cubicBezTo>
                    <a:pt x="0" y="19995"/>
                    <a:pt x="19995" y="0"/>
                    <a:pt x="4465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565728" cy="248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AutoShape 54"/>
          <p:cNvSpPr/>
          <p:nvPr/>
        </p:nvSpPr>
        <p:spPr>
          <a:xfrm>
            <a:off x="2124075" y="2771775"/>
            <a:ext cx="14035335" cy="0"/>
          </a:xfrm>
          <a:prstGeom prst="line">
            <a:avLst/>
          </a:prstGeom>
          <a:ln w="38100" cap="rnd">
            <a:solidFill>
              <a:srgbClr val="B5B0B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364" y="4184842"/>
            <a:ext cx="6896050" cy="5254410"/>
          </a:xfrm>
          <a:prstGeom prst="rect">
            <a:avLst/>
          </a:prstGeom>
        </p:spPr>
      </p:pic>
      <p:sp>
        <p:nvSpPr>
          <p:cNvPr id="56" name="TextBox 56"/>
          <p:cNvSpPr txBox="1"/>
          <p:nvPr/>
        </p:nvSpPr>
        <p:spPr>
          <a:xfrm>
            <a:off x="1900418" y="5960856"/>
            <a:ext cx="571995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1" i="0" u="none" strike="noStrike" kern="1200" cap="none" spc="0" normalizeH="0" baseline="0" noProof="0">
                <a:ln>
                  <a:noFill/>
                </a:ln>
                <a:solidFill>
                  <a:srgbClr val="FDF4E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84.1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134332" y="6135482"/>
            <a:ext cx="6518794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1" i="0" u="none" strike="noStrike" kern="1200" cap="none" spc="0" normalizeH="0" baseline="0" noProof="0">
                <a:ln>
                  <a:noFill/>
                </a:ln>
                <a:solidFill>
                  <a:srgbClr val="FDF4E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%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389035" y="7596817"/>
            <a:ext cx="571995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1" i="0" u="none" strike="noStrike" kern="1200" cap="none" spc="0" normalizeH="0" baseline="0" noProof="0">
                <a:ln>
                  <a:noFill/>
                </a:ln>
                <a:solidFill>
                  <a:srgbClr val="4EA6AF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30.1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622949" y="7771443"/>
            <a:ext cx="6518794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1" i="0" u="none" strike="noStrike" kern="1200" cap="none" spc="0" normalizeH="0" baseline="0" noProof="0">
                <a:ln>
                  <a:noFill/>
                </a:ln>
                <a:solidFill>
                  <a:srgbClr val="4EA6AF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%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198217" y="4551658"/>
            <a:ext cx="7437255" cy="4520779"/>
            <a:chOff x="0" y="0"/>
            <a:chExt cx="1958783" cy="119065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958783" cy="1190658"/>
            </a:xfrm>
            <a:custGeom>
              <a:avLst/>
              <a:gdLst/>
              <a:ahLst/>
              <a:cxnLst/>
              <a:rect l="l" t="t" r="r" b="b"/>
              <a:pathLst>
                <a:path w="1958783" h="1190658">
                  <a:moveTo>
                    <a:pt x="53089" y="0"/>
                  </a:moveTo>
                  <a:lnTo>
                    <a:pt x="1905694" y="0"/>
                  </a:lnTo>
                  <a:cubicBezTo>
                    <a:pt x="1919774" y="0"/>
                    <a:pt x="1933278" y="5593"/>
                    <a:pt x="1943234" y="15549"/>
                  </a:cubicBezTo>
                  <a:cubicBezTo>
                    <a:pt x="1953190" y="25506"/>
                    <a:pt x="1958783" y="39009"/>
                    <a:pt x="1958783" y="53089"/>
                  </a:cubicBezTo>
                  <a:lnTo>
                    <a:pt x="1958783" y="1137569"/>
                  </a:lnTo>
                  <a:cubicBezTo>
                    <a:pt x="1958783" y="1151649"/>
                    <a:pt x="1953190" y="1165152"/>
                    <a:pt x="1943234" y="1175109"/>
                  </a:cubicBezTo>
                  <a:cubicBezTo>
                    <a:pt x="1933278" y="1185065"/>
                    <a:pt x="1919774" y="1190658"/>
                    <a:pt x="1905694" y="1190658"/>
                  </a:cubicBezTo>
                  <a:lnTo>
                    <a:pt x="53089" y="1190658"/>
                  </a:lnTo>
                  <a:cubicBezTo>
                    <a:pt x="39009" y="1190658"/>
                    <a:pt x="25506" y="1185065"/>
                    <a:pt x="15549" y="1175109"/>
                  </a:cubicBezTo>
                  <a:cubicBezTo>
                    <a:pt x="5593" y="1165152"/>
                    <a:pt x="0" y="1151649"/>
                    <a:pt x="0" y="1137569"/>
                  </a:cubicBezTo>
                  <a:lnTo>
                    <a:pt x="0" y="53089"/>
                  </a:lnTo>
                  <a:cubicBezTo>
                    <a:pt x="0" y="39009"/>
                    <a:pt x="5593" y="25506"/>
                    <a:pt x="15549" y="15549"/>
                  </a:cubicBezTo>
                  <a:cubicBezTo>
                    <a:pt x="25506" y="5593"/>
                    <a:pt x="39009" y="0"/>
                    <a:pt x="530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B5B0B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28575"/>
              <a:ext cx="1958783" cy="121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" name="Freeform 63"/>
          <p:cNvSpPr/>
          <p:nvPr/>
        </p:nvSpPr>
        <p:spPr>
          <a:xfrm flipH="1">
            <a:off x="1411989" y="5594387"/>
            <a:ext cx="937302" cy="1409477"/>
          </a:xfrm>
          <a:custGeom>
            <a:avLst/>
            <a:gdLst/>
            <a:ahLst/>
            <a:cxnLst/>
            <a:rect l="l" t="t" r="r" b="b"/>
            <a:pathLst>
              <a:path w="937302" h="1409477">
                <a:moveTo>
                  <a:pt x="937302" y="0"/>
                </a:moveTo>
                <a:lnTo>
                  <a:pt x="0" y="0"/>
                </a:lnTo>
                <a:lnTo>
                  <a:pt x="0" y="1409476"/>
                </a:lnTo>
                <a:lnTo>
                  <a:pt x="937302" y="1409476"/>
                </a:lnTo>
                <a:lnTo>
                  <a:pt x="9373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1589479" y="6893156"/>
            <a:ext cx="582323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女性</a:t>
            </a:r>
          </a:p>
        </p:txBody>
      </p:sp>
      <p:sp>
        <p:nvSpPr>
          <p:cNvPr id="65" name="Freeform 65"/>
          <p:cNvSpPr/>
          <p:nvPr/>
        </p:nvSpPr>
        <p:spPr>
          <a:xfrm flipH="1">
            <a:off x="1411989" y="7251513"/>
            <a:ext cx="897746" cy="1349994"/>
          </a:xfrm>
          <a:custGeom>
            <a:avLst/>
            <a:gdLst/>
            <a:ahLst/>
            <a:cxnLst/>
            <a:rect l="l" t="t" r="r" b="b"/>
            <a:pathLst>
              <a:path w="897746" h="1349994">
                <a:moveTo>
                  <a:pt x="897746" y="0"/>
                </a:moveTo>
                <a:lnTo>
                  <a:pt x="0" y="0"/>
                </a:lnTo>
                <a:lnTo>
                  <a:pt x="0" y="1349994"/>
                </a:lnTo>
                <a:lnTo>
                  <a:pt x="897746" y="1349994"/>
                </a:lnTo>
                <a:lnTo>
                  <a:pt x="89774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1541752" y="8485101"/>
            <a:ext cx="582323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男性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9618798" y="4551658"/>
            <a:ext cx="7399266" cy="4520779"/>
            <a:chOff x="0" y="0"/>
            <a:chExt cx="1948778" cy="119065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948778" cy="1190658"/>
            </a:xfrm>
            <a:custGeom>
              <a:avLst/>
              <a:gdLst/>
              <a:ahLst/>
              <a:cxnLst/>
              <a:rect l="l" t="t" r="r" b="b"/>
              <a:pathLst>
                <a:path w="1948778" h="1190658">
                  <a:moveTo>
                    <a:pt x="53362" y="0"/>
                  </a:moveTo>
                  <a:lnTo>
                    <a:pt x="1895416" y="0"/>
                  </a:lnTo>
                  <a:cubicBezTo>
                    <a:pt x="1909569" y="0"/>
                    <a:pt x="1923141" y="5622"/>
                    <a:pt x="1933149" y="15629"/>
                  </a:cubicBezTo>
                  <a:cubicBezTo>
                    <a:pt x="1943156" y="25637"/>
                    <a:pt x="1948778" y="39209"/>
                    <a:pt x="1948778" y="53362"/>
                  </a:cubicBezTo>
                  <a:lnTo>
                    <a:pt x="1948778" y="1137296"/>
                  </a:lnTo>
                  <a:cubicBezTo>
                    <a:pt x="1948778" y="1166767"/>
                    <a:pt x="1924887" y="1190658"/>
                    <a:pt x="1895416" y="1190658"/>
                  </a:cubicBezTo>
                  <a:lnTo>
                    <a:pt x="53362" y="1190658"/>
                  </a:lnTo>
                  <a:cubicBezTo>
                    <a:pt x="39209" y="1190658"/>
                    <a:pt x="25637" y="1185036"/>
                    <a:pt x="15629" y="1175029"/>
                  </a:cubicBezTo>
                  <a:cubicBezTo>
                    <a:pt x="5622" y="1165021"/>
                    <a:pt x="0" y="1151449"/>
                    <a:pt x="0" y="1137296"/>
                  </a:cubicBezTo>
                  <a:lnTo>
                    <a:pt x="0" y="53362"/>
                  </a:lnTo>
                  <a:cubicBezTo>
                    <a:pt x="0" y="39209"/>
                    <a:pt x="5622" y="25637"/>
                    <a:pt x="15629" y="15629"/>
                  </a:cubicBezTo>
                  <a:cubicBezTo>
                    <a:pt x="25637" y="5622"/>
                    <a:pt x="39209" y="0"/>
                    <a:pt x="53362" y="0"/>
                  </a:cubicBezTo>
                  <a:close/>
                </a:path>
              </a:pathLst>
            </a:custGeom>
            <a:solidFill>
              <a:srgbClr val="FFF8D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28575"/>
              <a:ext cx="1948778" cy="121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0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1169" y="4184842"/>
            <a:ext cx="6896050" cy="5254410"/>
          </a:xfrm>
          <a:prstGeom prst="rect">
            <a:avLst/>
          </a:prstGeom>
        </p:spPr>
      </p:pic>
      <p:sp>
        <p:nvSpPr>
          <p:cNvPr id="71" name="TextBox 71"/>
          <p:cNvSpPr txBox="1"/>
          <p:nvPr/>
        </p:nvSpPr>
        <p:spPr>
          <a:xfrm>
            <a:off x="10267224" y="5960856"/>
            <a:ext cx="571995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1" i="0" u="none" strike="noStrike" kern="1200" cap="none" spc="0" normalizeH="0" baseline="0" noProof="0">
                <a:ln>
                  <a:noFill/>
                </a:ln>
                <a:solidFill>
                  <a:srgbClr val="FDF4E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86.6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501138" y="6135482"/>
            <a:ext cx="6518794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1" i="0" u="none" strike="noStrike" kern="1200" cap="none" spc="0" normalizeH="0" baseline="0" noProof="0" dirty="0">
                <a:ln>
                  <a:noFill/>
                </a:ln>
                <a:solidFill>
                  <a:srgbClr val="FDF4E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%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0755840" y="7596817"/>
            <a:ext cx="571995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9" b="1" i="0" u="none" strike="noStrike" kern="1200" cap="none" spc="0" normalizeH="0" baseline="0" noProof="0">
                <a:ln>
                  <a:noFill/>
                </a:ln>
                <a:solidFill>
                  <a:srgbClr val="4EA6AF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　 40.5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0989755" y="7771443"/>
            <a:ext cx="6518794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1" i="0" u="none" strike="noStrike" kern="1200" cap="none" spc="0" normalizeH="0" baseline="0" noProof="0">
                <a:ln>
                  <a:noFill/>
                </a:ln>
                <a:solidFill>
                  <a:srgbClr val="4EA6AF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　　%</a:t>
            </a:r>
          </a:p>
        </p:txBody>
      </p:sp>
      <p:sp>
        <p:nvSpPr>
          <p:cNvPr id="75" name="Freeform 75"/>
          <p:cNvSpPr/>
          <p:nvPr/>
        </p:nvSpPr>
        <p:spPr>
          <a:xfrm>
            <a:off x="14791034" y="7391839"/>
            <a:ext cx="565348" cy="498066"/>
          </a:xfrm>
          <a:custGeom>
            <a:avLst/>
            <a:gdLst/>
            <a:ahLst/>
            <a:cxnLst/>
            <a:rect l="l" t="t" r="r" b="b"/>
            <a:pathLst>
              <a:path w="565348" h="498066">
                <a:moveTo>
                  <a:pt x="0" y="0"/>
                </a:moveTo>
                <a:lnTo>
                  <a:pt x="565348" y="0"/>
                </a:lnTo>
                <a:lnTo>
                  <a:pt x="565348" y="498066"/>
                </a:lnTo>
                <a:lnTo>
                  <a:pt x="0" y="49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Freeform 76"/>
          <p:cNvSpPr/>
          <p:nvPr/>
        </p:nvSpPr>
        <p:spPr>
          <a:xfrm flipH="1">
            <a:off x="9798573" y="5594387"/>
            <a:ext cx="937302" cy="1409477"/>
          </a:xfrm>
          <a:custGeom>
            <a:avLst/>
            <a:gdLst/>
            <a:ahLst/>
            <a:cxnLst/>
            <a:rect l="l" t="t" r="r" b="b"/>
            <a:pathLst>
              <a:path w="937302" h="1409477">
                <a:moveTo>
                  <a:pt x="937302" y="0"/>
                </a:moveTo>
                <a:lnTo>
                  <a:pt x="0" y="0"/>
                </a:lnTo>
                <a:lnTo>
                  <a:pt x="0" y="1409476"/>
                </a:lnTo>
                <a:lnTo>
                  <a:pt x="937302" y="1409476"/>
                </a:lnTo>
                <a:lnTo>
                  <a:pt x="9373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9919734" y="6893156"/>
            <a:ext cx="655423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女性</a:t>
            </a:r>
          </a:p>
        </p:txBody>
      </p:sp>
      <p:sp>
        <p:nvSpPr>
          <p:cNvPr id="78" name="Freeform 78"/>
          <p:cNvSpPr/>
          <p:nvPr/>
        </p:nvSpPr>
        <p:spPr>
          <a:xfrm flipH="1">
            <a:off x="9798573" y="7251513"/>
            <a:ext cx="897746" cy="1349994"/>
          </a:xfrm>
          <a:custGeom>
            <a:avLst/>
            <a:gdLst/>
            <a:ahLst/>
            <a:cxnLst/>
            <a:rect l="l" t="t" r="r" b="b"/>
            <a:pathLst>
              <a:path w="897746" h="1349994">
                <a:moveTo>
                  <a:pt x="897746" y="0"/>
                </a:moveTo>
                <a:lnTo>
                  <a:pt x="0" y="0"/>
                </a:lnTo>
                <a:lnTo>
                  <a:pt x="0" y="1349994"/>
                </a:lnTo>
                <a:lnTo>
                  <a:pt x="897746" y="1349994"/>
                </a:lnTo>
                <a:lnTo>
                  <a:pt x="89774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9919734" y="8485101"/>
            <a:ext cx="655423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男性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8788665" y="6473577"/>
            <a:ext cx="676940" cy="676940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9CF6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0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en Maru Gothic Heavy"/>
                <a:ea typeface="Zen Maru Gothic Heavy"/>
                <a:cs typeface="Zen Maru Gothic Heavy"/>
                <a:sym typeface="Zen Maru Gothic Heavy"/>
              </a:rPr>
              <a:t>04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124075" y="1308076"/>
            <a:ext cx="140353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育児休業取得率について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46459"/>
              </a:solidFill>
              <a:effectLst/>
              <a:uLnTx/>
              <a:uFillTx/>
              <a:latin typeface="Zen Maru Gothic Medium"/>
              <a:ea typeface="Zen Maru Gothic Medium"/>
              <a:cs typeface="Zen Maru Gothic Medium"/>
              <a:sym typeface="Zen Maru Gothic Medium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11323424" y="9229725"/>
            <a:ext cx="7500568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参考：厚生労働省「令和6年度雇用均等基本調査」（2025年7月）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2872664" y="2723976"/>
            <a:ext cx="12508942" cy="10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"/>
                <a:ea typeface="Zen Maru Gothic"/>
                <a:cs typeface="Zen Maru Gothic"/>
                <a:sym typeface="Zen Maru Gothic"/>
              </a:rPr>
              <a:t>育児休業を取得する方は年々増えており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"/>
                <a:ea typeface="Zen Maru Gothic"/>
                <a:cs typeface="Zen Maru Gothic"/>
                <a:sym typeface="Zen Maru Gothic"/>
              </a:rPr>
              <a:t>、</a:t>
            </a:r>
          </a:p>
          <a:p>
            <a:pPr marL="0" marR="0" lvl="0" indent="0" algn="just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"/>
                <a:ea typeface="Zen Maru Gothic"/>
                <a:cs typeface="Zen Maru Gothic"/>
                <a:sym typeface="Zen Maru Gothic"/>
              </a:rPr>
              <a:t>特に男性の取得率は、制度の改正や社会の意識の変化を背景に着実に高まっています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512363" y="3962224"/>
            <a:ext cx="15229543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>
                <a:ln>
                  <a:noFill/>
                </a:ln>
                <a:solidFill>
                  <a:srgbClr val="646459"/>
                </a:solidFill>
                <a:effectLst/>
                <a:uLnTx/>
                <a:uFillTx/>
                <a:latin typeface="Zen Maru Gothic Bold"/>
                <a:ea typeface="Zen Maru Gothic Bold"/>
                <a:cs typeface="Zen Maru Gothic Bold"/>
                <a:sym typeface="Zen Maru Gothic Bold"/>
              </a:rPr>
              <a:t>男女別育休取得率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6250" y="476250"/>
            <a:ext cx="17335500" cy="9334500"/>
            <a:chOff x="0" y="0"/>
            <a:chExt cx="4565728" cy="245846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565728" cy="2458469"/>
            </a:xfrm>
            <a:custGeom>
              <a:avLst/>
              <a:gdLst/>
              <a:ahLst/>
              <a:cxnLst/>
              <a:rect l="l" t="t" r="r" b="b"/>
              <a:pathLst>
                <a:path w="4565728" h="2458469">
                  <a:moveTo>
                    <a:pt x="44659" y="0"/>
                  </a:moveTo>
                  <a:lnTo>
                    <a:pt x="4521069" y="0"/>
                  </a:lnTo>
                  <a:cubicBezTo>
                    <a:pt x="4545734" y="0"/>
                    <a:pt x="4565728" y="19995"/>
                    <a:pt x="4565728" y="44659"/>
                  </a:cubicBezTo>
                  <a:lnTo>
                    <a:pt x="4565728" y="2413810"/>
                  </a:lnTo>
                  <a:cubicBezTo>
                    <a:pt x="4565728" y="2438474"/>
                    <a:pt x="4545734" y="2458469"/>
                    <a:pt x="4521069" y="2458469"/>
                  </a:cubicBezTo>
                  <a:lnTo>
                    <a:pt x="44659" y="2458469"/>
                  </a:lnTo>
                  <a:cubicBezTo>
                    <a:pt x="19995" y="2458469"/>
                    <a:pt x="0" y="2438474"/>
                    <a:pt x="0" y="2413810"/>
                  </a:cubicBezTo>
                  <a:lnTo>
                    <a:pt x="0" y="44659"/>
                  </a:lnTo>
                  <a:cubicBezTo>
                    <a:pt x="0" y="19995"/>
                    <a:pt x="19995" y="0"/>
                    <a:pt x="4465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565728" cy="248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AutoShape 54"/>
          <p:cNvSpPr/>
          <p:nvPr/>
        </p:nvSpPr>
        <p:spPr>
          <a:xfrm>
            <a:off x="2124075" y="2771775"/>
            <a:ext cx="14035335" cy="0"/>
          </a:xfrm>
          <a:prstGeom prst="line">
            <a:avLst/>
          </a:prstGeom>
          <a:ln w="38100" cap="rnd">
            <a:solidFill>
              <a:srgbClr val="B5B0B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5" name="Group 55"/>
          <p:cNvGrpSpPr/>
          <p:nvPr/>
        </p:nvGrpSpPr>
        <p:grpSpPr>
          <a:xfrm>
            <a:off x="1028700" y="4607802"/>
            <a:ext cx="7739179" cy="4647076"/>
            <a:chOff x="0" y="0"/>
            <a:chExt cx="10318905" cy="6196102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10318905" cy="6196102"/>
              <a:chOff x="0" y="0"/>
              <a:chExt cx="2038302" cy="1223921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038302" cy="1223921"/>
              </a:xfrm>
              <a:custGeom>
                <a:avLst/>
                <a:gdLst/>
                <a:ahLst/>
                <a:cxnLst/>
                <a:rect l="l" t="t" r="r" b="b"/>
                <a:pathLst>
                  <a:path w="2038302" h="1223921">
                    <a:moveTo>
                      <a:pt x="75027" y="0"/>
                    </a:moveTo>
                    <a:lnTo>
                      <a:pt x="1963276" y="0"/>
                    </a:lnTo>
                    <a:cubicBezTo>
                      <a:pt x="1983174" y="0"/>
                      <a:pt x="2002257" y="7905"/>
                      <a:pt x="2016328" y="21975"/>
                    </a:cubicBezTo>
                    <a:cubicBezTo>
                      <a:pt x="2030398" y="36045"/>
                      <a:pt x="2038302" y="55128"/>
                      <a:pt x="2038302" y="75027"/>
                    </a:cubicBezTo>
                    <a:lnTo>
                      <a:pt x="2038302" y="1148895"/>
                    </a:lnTo>
                    <a:cubicBezTo>
                      <a:pt x="2038302" y="1168793"/>
                      <a:pt x="2030398" y="1187876"/>
                      <a:pt x="2016328" y="1201947"/>
                    </a:cubicBezTo>
                    <a:cubicBezTo>
                      <a:pt x="2002257" y="1216017"/>
                      <a:pt x="1983174" y="1223921"/>
                      <a:pt x="1963276" y="1223921"/>
                    </a:cubicBezTo>
                    <a:lnTo>
                      <a:pt x="75027" y="1223921"/>
                    </a:lnTo>
                    <a:cubicBezTo>
                      <a:pt x="55128" y="1223921"/>
                      <a:pt x="36045" y="1216017"/>
                      <a:pt x="21975" y="1201947"/>
                    </a:cubicBezTo>
                    <a:cubicBezTo>
                      <a:pt x="7905" y="1187876"/>
                      <a:pt x="0" y="1168793"/>
                      <a:pt x="0" y="1148895"/>
                    </a:cubicBezTo>
                    <a:lnTo>
                      <a:pt x="0" y="75027"/>
                    </a:lnTo>
                    <a:cubicBezTo>
                      <a:pt x="0" y="55128"/>
                      <a:pt x="7905" y="36045"/>
                      <a:pt x="21975" y="21975"/>
                    </a:cubicBezTo>
                    <a:cubicBezTo>
                      <a:pt x="36045" y="7905"/>
                      <a:pt x="55128" y="0"/>
                      <a:pt x="75027" y="0"/>
                    </a:cubicBezTo>
                    <a:close/>
                  </a:path>
                </a:pathLst>
              </a:custGeom>
              <a:solidFill>
                <a:srgbClr val="FFF8D5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28575"/>
                <a:ext cx="2038302" cy="1252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672070" y="445881"/>
              <a:ext cx="8974764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CB7B7C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休業・休暇の取得</a:t>
              </a:r>
            </a:p>
          </p:txBody>
        </p:sp>
        <p:sp>
          <p:nvSpPr>
            <p:cNvPr id="60" name="AutoShape 60"/>
            <p:cNvSpPr/>
            <p:nvPr/>
          </p:nvSpPr>
          <p:spPr>
            <a:xfrm>
              <a:off x="672070" y="1622536"/>
              <a:ext cx="8974764" cy="0"/>
            </a:xfrm>
            <a:prstGeom prst="line">
              <a:avLst/>
            </a:prstGeom>
            <a:ln w="101600" cap="rnd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672070" y="1879600"/>
              <a:ext cx="8974764" cy="1016000"/>
              <a:chOff x="0" y="0"/>
              <a:chExt cx="1772793" cy="200691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772793" cy="200691"/>
              </a:xfrm>
              <a:custGeom>
                <a:avLst/>
                <a:gdLst/>
                <a:ahLst/>
                <a:cxnLst/>
                <a:rect l="l" t="t" r="r" b="b"/>
                <a:pathLst>
                  <a:path w="1772793" h="200691">
                    <a:moveTo>
                      <a:pt x="86263" y="0"/>
                    </a:moveTo>
                    <a:lnTo>
                      <a:pt x="1686530" y="0"/>
                    </a:lnTo>
                    <a:cubicBezTo>
                      <a:pt x="1734172" y="0"/>
                      <a:pt x="1772793" y="38621"/>
                      <a:pt x="1772793" y="86263"/>
                    </a:cubicBezTo>
                    <a:lnTo>
                      <a:pt x="1772793" y="114428"/>
                    </a:lnTo>
                    <a:cubicBezTo>
                      <a:pt x="1772793" y="162070"/>
                      <a:pt x="1734172" y="200691"/>
                      <a:pt x="1686530" y="200691"/>
                    </a:cubicBezTo>
                    <a:lnTo>
                      <a:pt x="86263" y="200691"/>
                    </a:lnTo>
                    <a:cubicBezTo>
                      <a:pt x="38621" y="200691"/>
                      <a:pt x="0" y="162070"/>
                      <a:pt x="0" y="114428"/>
                    </a:cubicBezTo>
                    <a:lnTo>
                      <a:pt x="0" y="86263"/>
                    </a:lnTo>
                    <a:cubicBezTo>
                      <a:pt x="0" y="38621"/>
                      <a:pt x="38621" y="0"/>
                      <a:pt x="86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28575"/>
                <a:ext cx="1772793" cy="2292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866230" y="2079202"/>
              <a:ext cx="224958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CB7B7C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育児休業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3115817" y="2101215"/>
              <a:ext cx="601941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原則1歳未満のこどものために</a:t>
              </a:r>
            </a:p>
          </p:txBody>
        </p:sp>
        <p:grpSp>
          <p:nvGrpSpPr>
            <p:cNvPr id="66" name="Group 66"/>
            <p:cNvGrpSpPr/>
            <p:nvPr/>
          </p:nvGrpSpPr>
          <p:grpSpPr>
            <a:xfrm>
              <a:off x="672070" y="3098800"/>
              <a:ext cx="8974764" cy="1016000"/>
              <a:chOff x="0" y="0"/>
              <a:chExt cx="1772793" cy="200691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772793" cy="200691"/>
              </a:xfrm>
              <a:custGeom>
                <a:avLst/>
                <a:gdLst/>
                <a:ahLst/>
                <a:cxnLst/>
                <a:rect l="l" t="t" r="r" b="b"/>
                <a:pathLst>
                  <a:path w="1772793" h="200691">
                    <a:moveTo>
                      <a:pt x="86263" y="0"/>
                    </a:moveTo>
                    <a:lnTo>
                      <a:pt x="1686530" y="0"/>
                    </a:lnTo>
                    <a:cubicBezTo>
                      <a:pt x="1734172" y="0"/>
                      <a:pt x="1772793" y="38621"/>
                      <a:pt x="1772793" y="86263"/>
                    </a:cubicBezTo>
                    <a:lnTo>
                      <a:pt x="1772793" y="114428"/>
                    </a:lnTo>
                    <a:cubicBezTo>
                      <a:pt x="1772793" y="162070"/>
                      <a:pt x="1734172" y="200691"/>
                      <a:pt x="1686530" y="200691"/>
                    </a:cubicBezTo>
                    <a:lnTo>
                      <a:pt x="86263" y="200691"/>
                    </a:lnTo>
                    <a:cubicBezTo>
                      <a:pt x="38621" y="200691"/>
                      <a:pt x="0" y="162070"/>
                      <a:pt x="0" y="114428"/>
                    </a:cubicBezTo>
                    <a:lnTo>
                      <a:pt x="0" y="86263"/>
                    </a:lnTo>
                    <a:cubicBezTo>
                      <a:pt x="0" y="38621"/>
                      <a:pt x="38621" y="0"/>
                      <a:pt x="86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1772793" cy="2292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1072766" y="3298402"/>
              <a:ext cx="277256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CB7B7C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産後パパ育休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3627425" y="3320415"/>
              <a:ext cx="601941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パパのための特別な育児休業</a:t>
              </a:r>
            </a:p>
          </p:txBody>
        </p:sp>
        <p:grpSp>
          <p:nvGrpSpPr>
            <p:cNvPr id="71" name="Group 71"/>
            <p:cNvGrpSpPr/>
            <p:nvPr/>
          </p:nvGrpSpPr>
          <p:grpSpPr>
            <a:xfrm>
              <a:off x="672070" y="4318000"/>
              <a:ext cx="8974764" cy="1016000"/>
              <a:chOff x="0" y="0"/>
              <a:chExt cx="1772793" cy="200691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772793" cy="200691"/>
              </a:xfrm>
              <a:custGeom>
                <a:avLst/>
                <a:gdLst/>
                <a:ahLst/>
                <a:cxnLst/>
                <a:rect l="l" t="t" r="r" b="b"/>
                <a:pathLst>
                  <a:path w="1772793" h="200691">
                    <a:moveTo>
                      <a:pt x="86263" y="0"/>
                    </a:moveTo>
                    <a:lnTo>
                      <a:pt x="1686530" y="0"/>
                    </a:lnTo>
                    <a:cubicBezTo>
                      <a:pt x="1734172" y="0"/>
                      <a:pt x="1772793" y="38621"/>
                      <a:pt x="1772793" y="86263"/>
                    </a:cubicBezTo>
                    <a:lnTo>
                      <a:pt x="1772793" y="114428"/>
                    </a:lnTo>
                    <a:cubicBezTo>
                      <a:pt x="1772793" y="162070"/>
                      <a:pt x="1734172" y="200691"/>
                      <a:pt x="1686530" y="200691"/>
                    </a:cubicBezTo>
                    <a:lnTo>
                      <a:pt x="86263" y="200691"/>
                    </a:lnTo>
                    <a:cubicBezTo>
                      <a:pt x="38621" y="200691"/>
                      <a:pt x="0" y="162070"/>
                      <a:pt x="0" y="114428"/>
                    </a:cubicBezTo>
                    <a:lnTo>
                      <a:pt x="0" y="86263"/>
                    </a:lnTo>
                    <a:cubicBezTo>
                      <a:pt x="0" y="38621"/>
                      <a:pt x="38621" y="0"/>
                      <a:pt x="86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-28575"/>
                <a:ext cx="1772793" cy="2292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1106331" y="4517602"/>
              <a:ext cx="3121222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CB7B7C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子の看護等休暇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3845334" y="4517602"/>
              <a:ext cx="601941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こどもの入学式にも取得可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9520147" y="4611224"/>
            <a:ext cx="8767853" cy="4647076"/>
            <a:chOff x="0" y="0"/>
            <a:chExt cx="11690471" cy="6196102"/>
          </a:xfrm>
        </p:grpSpPr>
        <p:grpSp>
          <p:nvGrpSpPr>
            <p:cNvPr id="77" name="Group 77"/>
            <p:cNvGrpSpPr/>
            <p:nvPr/>
          </p:nvGrpSpPr>
          <p:grpSpPr>
            <a:xfrm>
              <a:off x="0" y="0"/>
              <a:ext cx="10318905" cy="6196102"/>
              <a:chOff x="0" y="0"/>
              <a:chExt cx="2038302" cy="1223921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2038302" cy="1223921"/>
              </a:xfrm>
              <a:custGeom>
                <a:avLst/>
                <a:gdLst/>
                <a:ahLst/>
                <a:cxnLst/>
                <a:rect l="l" t="t" r="r" b="b"/>
                <a:pathLst>
                  <a:path w="2038302" h="1223921">
                    <a:moveTo>
                      <a:pt x="75027" y="0"/>
                    </a:moveTo>
                    <a:lnTo>
                      <a:pt x="1963276" y="0"/>
                    </a:lnTo>
                    <a:cubicBezTo>
                      <a:pt x="1983174" y="0"/>
                      <a:pt x="2002257" y="7905"/>
                      <a:pt x="2016328" y="21975"/>
                    </a:cubicBezTo>
                    <a:cubicBezTo>
                      <a:pt x="2030398" y="36045"/>
                      <a:pt x="2038302" y="55128"/>
                      <a:pt x="2038302" y="75027"/>
                    </a:cubicBezTo>
                    <a:lnTo>
                      <a:pt x="2038302" y="1148895"/>
                    </a:lnTo>
                    <a:cubicBezTo>
                      <a:pt x="2038302" y="1168793"/>
                      <a:pt x="2030398" y="1187876"/>
                      <a:pt x="2016328" y="1201947"/>
                    </a:cubicBezTo>
                    <a:cubicBezTo>
                      <a:pt x="2002257" y="1216017"/>
                      <a:pt x="1983174" y="1223921"/>
                      <a:pt x="1963276" y="1223921"/>
                    </a:cubicBezTo>
                    <a:lnTo>
                      <a:pt x="75027" y="1223921"/>
                    </a:lnTo>
                    <a:cubicBezTo>
                      <a:pt x="55128" y="1223921"/>
                      <a:pt x="36045" y="1216017"/>
                      <a:pt x="21975" y="1201947"/>
                    </a:cubicBezTo>
                    <a:cubicBezTo>
                      <a:pt x="7905" y="1187876"/>
                      <a:pt x="0" y="1168793"/>
                      <a:pt x="0" y="1148895"/>
                    </a:cubicBezTo>
                    <a:lnTo>
                      <a:pt x="0" y="75027"/>
                    </a:lnTo>
                    <a:cubicBezTo>
                      <a:pt x="0" y="55128"/>
                      <a:pt x="7905" y="36045"/>
                      <a:pt x="21975" y="21975"/>
                    </a:cubicBezTo>
                    <a:cubicBezTo>
                      <a:pt x="36045" y="7905"/>
                      <a:pt x="55128" y="0"/>
                      <a:pt x="75027" y="0"/>
                    </a:cubicBezTo>
                    <a:close/>
                  </a:path>
                </a:pathLst>
              </a:custGeom>
              <a:solidFill>
                <a:srgbClr val="FFF8D5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0" y="-28575"/>
                <a:ext cx="2038302" cy="1252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471662" y="445881"/>
              <a:ext cx="8974764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4EA6AF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勤務時間の措置</a:t>
              </a:r>
            </a:p>
          </p:txBody>
        </p:sp>
        <p:sp>
          <p:nvSpPr>
            <p:cNvPr id="81" name="AutoShape 81"/>
            <p:cNvSpPr/>
            <p:nvPr/>
          </p:nvSpPr>
          <p:spPr>
            <a:xfrm>
              <a:off x="471662" y="1673336"/>
              <a:ext cx="8974764" cy="0"/>
            </a:xfrm>
            <a:prstGeom prst="line">
              <a:avLst/>
            </a:prstGeom>
            <a:ln w="101600" cap="rnd">
              <a:solidFill>
                <a:srgbClr val="FFFFFF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82" name="Group 82"/>
            <p:cNvGrpSpPr/>
            <p:nvPr/>
          </p:nvGrpSpPr>
          <p:grpSpPr>
            <a:xfrm>
              <a:off x="471662" y="1879600"/>
              <a:ext cx="8974764" cy="1016000"/>
              <a:chOff x="0" y="0"/>
              <a:chExt cx="1772793" cy="200691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772793" cy="200691"/>
              </a:xfrm>
              <a:custGeom>
                <a:avLst/>
                <a:gdLst/>
                <a:ahLst/>
                <a:cxnLst/>
                <a:rect l="l" t="t" r="r" b="b"/>
                <a:pathLst>
                  <a:path w="1772793" h="200691">
                    <a:moveTo>
                      <a:pt x="86263" y="0"/>
                    </a:moveTo>
                    <a:lnTo>
                      <a:pt x="1686530" y="0"/>
                    </a:lnTo>
                    <a:cubicBezTo>
                      <a:pt x="1734172" y="0"/>
                      <a:pt x="1772793" y="38621"/>
                      <a:pt x="1772793" y="86263"/>
                    </a:cubicBezTo>
                    <a:lnTo>
                      <a:pt x="1772793" y="114428"/>
                    </a:lnTo>
                    <a:cubicBezTo>
                      <a:pt x="1772793" y="162070"/>
                      <a:pt x="1734172" y="200691"/>
                      <a:pt x="1686530" y="200691"/>
                    </a:cubicBezTo>
                    <a:lnTo>
                      <a:pt x="86263" y="200691"/>
                    </a:lnTo>
                    <a:cubicBezTo>
                      <a:pt x="38621" y="200691"/>
                      <a:pt x="0" y="162070"/>
                      <a:pt x="0" y="114428"/>
                    </a:cubicBezTo>
                    <a:lnTo>
                      <a:pt x="0" y="86263"/>
                    </a:lnTo>
                    <a:cubicBezTo>
                      <a:pt x="0" y="38621"/>
                      <a:pt x="38621" y="0"/>
                      <a:pt x="86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28575"/>
                <a:ext cx="1772793" cy="2292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970894" y="2079202"/>
              <a:ext cx="2685404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4EA6AF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短時間勤務等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4196364" y="1889921"/>
              <a:ext cx="6531018" cy="1004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短時間勤務・時差出勤などの</a:t>
              </a:r>
            </a:p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en-US" sz="22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制度づくり</a:t>
              </a:r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471662" y="3098800"/>
              <a:ext cx="8974764" cy="1016000"/>
              <a:chOff x="0" y="0"/>
              <a:chExt cx="1772793" cy="200691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772793" cy="200691"/>
              </a:xfrm>
              <a:custGeom>
                <a:avLst/>
                <a:gdLst/>
                <a:ahLst/>
                <a:cxnLst/>
                <a:rect l="l" t="t" r="r" b="b"/>
                <a:pathLst>
                  <a:path w="1772793" h="200691">
                    <a:moveTo>
                      <a:pt x="86263" y="0"/>
                    </a:moveTo>
                    <a:lnTo>
                      <a:pt x="1686530" y="0"/>
                    </a:lnTo>
                    <a:cubicBezTo>
                      <a:pt x="1734172" y="0"/>
                      <a:pt x="1772793" y="38621"/>
                      <a:pt x="1772793" y="86263"/>
                    </a:cubicBezTo>
                    <a:lnTo>
                      <a:pt x="1772793" y="114428"/>
                    </a:lnTo>
                    <a:cubicBezTo>
                      <a:pt x="1772793" y="162070"/>
                      <a:pt x="1734172" y="200691"/>
                      <a:pt x="1686530" y="200691"/>
                    </a:cubicBezTo>
                    <a:lnTo>
                      <a:pt x="86263" y="200691"/>
                    </a:lnTo>
                    <a:cubicBezTo>
                      <a:pt x="38621" y="200691"/>
                      <a:pt x="0" y="162070"/>
                      <a:pt x="0" y="114428"/>
                    </a:cubicBezTo>
                    <a:lnTo>
                      <a:pt x="0" y="86263"/>
                    </a:lnTo>
                    <a:cubicBezTo>
                      <a:pt x="0" y="38621"/>
                      <a:pt x="38621" y="0"/>
                      <a:pt x="86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28575"/>
                <a:ext cx="1772793" cy="2292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0" name="TextBox 90"/>
            <p:cNvSpPr txBox="1"/>
            <p:nvPr/>
          </p:nvSpPr>
          <p:spPr>
            <a:xfrm>
              <a:off x="970894" y="3276388"/>
              <a:ext cx="355704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4EA6AF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所定外労働の制限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5159453" y="3320415"/>
              <a:ext cx="6531018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残業のない働き方</a:t>
              </a:r>
            </a:p>
          </p:txBody>
        </p:sp>
        <p:grpSp>
          <p:nvGrpSpPr>
            <p:cNvPr id="92" name="Group 92"/>
            <p:cNvGrpSpPr/>
            <p:nvPr/>
          </p:nvGrpSpPr>
          <p:grpSpPr>
            <a:xfrm>
              <a:off x="471662" y="4318000"/>
              <a:ext cx="8974764" cy="1016000"/>
              <a:chOff x="0" y="0"/>
              <a:chExt cx="1772793" cy="200691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1772793" cy="200691"/>
              </a:xfrm>
              <a:custGeom>
                <a:avLst/>
                <a:gdLst/>
                <a:ahLst/>
                <a:cxnLst/>
                <a:rect l="l" t="t" r="r" b="b"/>
                <a:pathLst>
                  <a:path w="1772793" h="200691">
                    <a:moveTo>
                      <a:pt x="86263" y="0"/>
                    </a:moveTo>
                    <a:lnTo>
                      <a:pt x="1686530" y="0"/>
                    </a:lnTo>
                    <a:cubicBezTo>
                      <a:pt x="1734172" y="0"/>
                      <a:pt x="1772793" y="38621"/>
                      <a:pt x="1772793" y="86263"/>
                    </a:cubicBezTo>
                    <a:lnTo>
                      <a:pt x="1772793" y="114428"/>
                    </a:lnTo>
                    <a:cubicBezTo>
                      <a:pt x="1772793" y="162070"/>
                      <a:pt x="1734172" y="200691"/>
                      <a:pt x="1686530" y="200691"/>
                    </a:cubicBezTo>
                    <a:lnTo>
                      <a:pt x="86263" y="200691"/>
                    </a:lnTo>
                    <a:cubicBezTo>
                      <a:pt x="38621" y="200691"/>
                      <a:pt x="0" y="162070"/>
                      <a:pt x="0" y="114428"/>
                    </a:cubicBezTo>
                    <a:lnTo>
                      <a:pt x="0" y="86263"/>
                    </a:lnTo>
                    <a:cubicBezTo>
                      <a:pt x="0" y="38621"/>
                      <a:pt x="38621" y="0"/>
                      <a:pt x="86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28575"/>
                <a:ext cx="1772793" cy="2292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970894" y="4517602"/>
              <a:ext cx="2685404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4EA6AF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深夜業の制限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4196364" y="4279900"/>
              <a:ext cx="6531018" cy="1004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80"/>
                </a:lnSpc>
              </a:pPr>
              <a:r>
                <a:rPr lang="en-US" sz="22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午後10時から午前5時の</a:t>
              </a:r>
            </a:p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en-US" sz="2200" b="1">
                  <a:solidFill>
                    <a:srgbClr val="646459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深夜勤務のない働き方</a:t>
              </a:r>
            </a:p>
          </p:txBody>
        </p:sp>
      </p:grpSp>
      <p:sp>
        <p:nvSpPr>
          <p:cNvPr id="97" name="Freeform 97"/>
          <p:cNvSpPr/>
          <p:nvPr/>
        </p:nvSpPr>
        <p:spPr>
          <a:xfrm>
            <a:off x="15433809" y="790379"/>
            <a:ext cx="1406299" cy="1374337"/>
          </a:xfrm>
          <a:custGeom>
            <a:avLst/>
            <a:gdLst/>
            <a:ahLst/>
            <a:cxnLst/>
            <a:rect l="l" t="t" r="r" b="b"/>
            <a:pathLst>
              <a:path w="1406299" h="1374337">
                <a:moveTo>
                  <a:pt x="0" y="0"/>
                </a:moveTo>
                <a:lnTo>
                  <a:pt x="1406298" y="0"/>
                </a:lnTo>
                <a:lnTo>
                  <a:pt x="1406298" y="1374337"/>
                </a:lnTo>
                <a:lnTo>
                  <a:pt x="0" y="137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8" name="TextBox 98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7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05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2124075" y="1308076"/>
            <a:ext cx="140353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育児両立支援制度について</a:t>
            </a:r>
            <a:endParaRPr lang="en-US" sz="6000" b="1" dirty="0">
              <a:solidFill>
                <a:srgbClr val="646459"/>
              </a:solidFill>
              <a:latin typeface="Zen Maru Gothic Medium"/>
              <a:ea typeface="Zen Maru Gothic Medium"/>
              <a:cs typeface="Zen Maru Gothic Medium"/>
              <a:sym typeface="Zen Maru Gothic Medium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2872664" y="2723976"/>
            <a:ext cx="12508942" cy="10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25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育児をしながら働き続けるために「育児両立支援制度」を活用しましょう</a:t>
            </a:r>
            <a:r>
              <a:rPr lang="en-US" sz="25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  <a:p>
            <a:pPr marL="0" lvl="0" indent="0" algn="just">
              <a:lnSpc>
                <a:spcPts val="4500"/>
              </a:lnSpc>
              <a:spcBef>
                <a:spcPct val="0"/>
              </a:spcBef>
            </a:pPr>
            <a:r>
              <a:rPr lang="en-US" sz="25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詳細は「厚生労働省</a:t>
            </a:r>
            <a:r>
              <a:rPr lang="en-US" sz="25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　</a:t>
            </a:r>
            <a:r>
              <a:rPr lang="en-US" sz="25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育児休業制度特設サイト」をご覧ください</a:t>
            </a:r>
            <a:r>
              <a:rPr lang="en-US" sz="25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5014616" y="2136141"/>
            <a:ext cx="224468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厚生労働省</a:t>
            </a:r>
            <a:endParaRPr lang="en-US" sz="1600" b="1" dirty="0">
              <a:solidFill>
                <a:srgbClr val="646459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育児休業制度特設サイト</a:t>
            </a:r>
            <a:endParaRPr lang="en-US" sz="1600" b="1" dirty="0">
              <a:solidFill>
                <a:srgbClr val="646459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0"/>
            <a:ext cx="18516600" cy="10287000"/>
            <a:chOff x="0" y="0"/>
            <a:chExt cx="24688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43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743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6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86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29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29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728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9728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160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37160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4592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4592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024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2024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94560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5600" y="27432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743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486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29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9728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7160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4592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2024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945600" y="54864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43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486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29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9728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37160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4592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2024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1945600" y="82296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743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5486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229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9728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37160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64592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2024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5600" y="109728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6250" y="476250"/>
            <a:ext cx="17335500" cy="9334500"/>
            <a:chOff x="0" y="0"/>
            <a:chExt cx="4565728" cy="245846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565728" cy="2458469"/>
            </a:xfrm>
            <a:custGeom>
              <a:avLst/>
              <a:gdLst/>
              <a:ahLst/>
              <a:cxnLst/>
              <a:rect l="l" t="t" r="r" b="b"/>
              <a:pathLst>
                <a:path w="4565728" h="2458469">
                  <a:moveTo>
                    <a:pt x="44659" y="0"/>
                  </a:moveTo>
                  <a:lnTo>
                    <a:pt x="4521069" y="0"/>
                  </a:lnTo>
                  <a:cubicBezTo>
                    <a:pt x="4545734" y="0"/>
                    <a:pt x="4565728" y="19995"/>
                    <a:pt x="4565728" y="44659"/>
                  </a:cubicBezTo>
                  <a:lnTo>
                    <a:pt x="4565728" y="2413810"/>
                  </a:lnTo>
                  <a:cubicBezTo>
                    <a:pt x="4565728" y="2438474"/>
                    <a:pt x="4545734" y="2458469"/>
                    <a:pt x="4521069" y="2458469"/>
                  </a:cubicBezTo>
                  <a:lnTo>
                    <a:pt x="44659" y="2458469"/>
                  </a:lnTo>
                  <a:cubicBezTo>
                    <a:pt x="19995" y="2458469"/>
                    <a:pt x="0" y="2438474"/>
                    <a:pt x="0" y="2413810"/>
                  </a:cubicBezTo>
                  <a:lnTo>
                    <a:pt x="0" y="44659"/>
                  </a:lnTo>
                  <a:cubicBezTo>
                    <a:pt x="0" y="19995"/>
                    <a:pt x="19995" y="0"/>
                    <a:pt x="4465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565728" cy="2487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13241146" y="3821641"/>
            <a:ext cx="3384816" cy="4441614"/>
          </a:xfrm>
          <a:custGeom>
            <a:avLst/>
            <a:gdLst/>
            <a:ahLst/>
            <a:cxnLst/>
            <a:rect l="l" t="t" r="r" b="b"/>
            <a:pathLst>
              <a:path w="3384816" h="4441614">
                <a:moveTo>
                  <a:pt x="0" y="0"/>
                </a:moveTo>
                <a:lnTo>
                  <a:pt x="3384816" y="0"/>
                </a:lnTo>
                <a:lnTo>
                  <a:pt x="3384816" y="4441614"/>
                </a:lnTo>
                <a:lnTo>
                  <a:pt x="0" y="4441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2" name="TextBox 52"/>
          <p:cNvSpPr txBox="1"/>
          <p:nvPr/>
        </p:nvSpPr>
        <p:spPr>
          <a:xfrm>
            <a:off x="2124075" y="1308076"/>
            <a:ext cx="140353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646459"/>
                </a:solidFill>
                <a:latin typeface="Zen Maru Gothic Medium"/>
                <a:ea typeface="Zen Maru Gothic Medium"/>
                <a:cs typeface="Zen Maru Gothic Medium"/>
                <a:sym typeface="Zen Maru Gothic Medium"/>
              </a:rPr>
              <a:t>おわりに</a:t>
            </a:r>
            <a:endParaRPr lang="en-US" sz="6000" b="1" dirty="0">
              <a:solidFill>
                <a:srgbClr val="646459"/>
              </a:solidFill>
              <a:latin typeface="Zen Maru Gothic Medium"/>
              <a:ea typeface="Zen Maru Gothic Medium"/>
              <a:cs typeface="Zen Maru Gothic Medium"/>
              <a:sym typeface="Zen Maru Gothic Medium"/>
            </a:endParaRPr>
          </a:p>
        </p:txBody>
      </p:sp>
      <p:sp>
        <p:nvSpPr>
          <p:cNvPr id="53" name="AutoShape 53"/>
          <p:cNvSpPr/>
          <p:nvPr/>
        </p:nvSpPr>
        <p:spPr>
          <a:xfrm>
            <a:off x="2124075" y="2771775"/>
            <a:ext cx="14035335" cy="0"/>
          </a:xfrm>
          <a:prstGeom prst="line">
            <a:avLst/>
          </a:prstGeom>
          <a:ln w="38100" cap="rnd">
            <a:solidFill>
              <a:srgbClr val="B5B0B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4" name="Group 54"/>
          <p:cNvGrpSpPr/>
          <p:nvPr/>
        </p:nvGrpSpPr>
        <p:grpSpPr>
          <a:xfrm>
            <a:off x="-447675" y="-447675"/>
            <a:ext cx="2952750" cy="2952750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E2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828800" y="5223107"/>
            <a:ext cx="11117071" cy="313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今日の第一歩として、これからの</a:t>
            </a:r>
            <a:r>
              <a:rPr lang="ja-JP" alt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お</a:t>
            </a: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二人のこと、家事分担のことを</a:t>
            </a:r>
            <a:endParaRPr lang="en-US" sz="2800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algn="just">
              <a:lnSpc>
                <a:spcPts val="5040"/>
              </a:lnSpc>
            </a:pPr>
            <a:r>
              <a:rPr lang="en-US" sz="2800" dirty="0" err="1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話し合ってみてください</a:t>
            </a:r>
            <a:r>
              <a:rPr 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。</a:t>
            </a:r>
          </a:p>
          <a:p>
            <a:pPr algn="just">
              <a:lnSpc>
                <a:spcPts val="5040"/>
              </a:lnSpc>
            </a:pPr>
            <a:r>
              <a:rPr lang="ja-JP" altLang="en-US" sz="2800" dirty="0">
                <a:solidFill>
                  <a:srgbClr val="646459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この講座が、お二人で「協力し、支えあえる関係」をつくるきっかけとなれば幸いです。</a:t>
            </a:r>
            <a:endParaRPr lang="en-US" sz="2800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marL="0" lvl="0" indent="0" algn="just">
              <a:lnSpc>
                <a:spcPts val="5040"/>
              </a:lnSpc>
            </a:pPr>
            <a:endParaRPr lang="en-US" sz="2800" dirty="0">
              <a:solidFill>
                <a:srgbClr val="646459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858449" y="4530090"/>
            <a:ext cx="9334207" cy="59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ja-JP" altLang="en-US" sz="3600" b="1" dirty="0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ご覧</a:t>
            </a:r>
            <a:r>
              <a:rPr lang="en-US" sz="3600" b="1" dirty="0" err="1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いただきありがとうございました</a:t>
            </a:r>
            <a:r>
              <a:rPr lang="en-US" sz="3600" b="1" dirty="0">
                <a:solidFill>
                  <a:srgbClr val="646459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！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98951" y="242885"/>
            <a:ext cx="1659497" cy="12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7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Zen Maru Gothic Heavy"/>
                <a:ea typeface="Zen Maru Gothic Heavy"/>
                <a:cs typeface="Zen Maru Gothic Heavy"/>
                <a:sym typeface="Zen Maru Gothic Heavy"/>
              </a:rPr>
              <a:t>06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739fab-6d78-413b-bdfb-b8e4b081b506" xsi:nil="true"/>
    <lcf76f155ced4ddcb4097134ff3c332f xmlns="0cfd19f7-9a31-48f1-a827-fb01c45dd14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B3E7916579E48942A578B93BD249C02F" ma:contentTypeVersion="16" ma:contentTypeDescription="新しいドキュメントを作成します。" ma:contentTypeScope="" ma:versionID="9d85a9e661789c17aac0b5cd68f37757">
  <xsd:schema xmlns:xsd="http://www.w3.org/2001/XMLSchema" xmlns:xs="http://www.w3.org/2001/XMLSchema" xmlns:p="http://schemas.microsoft.com/office/2006/metadata/properties" xmlns:ns2="1f739fab-6d78-413b-bdfb-b8e4b081b506" xmlns:ns3="0cfd19f7-9a31-48f1-a827-fb01c45dd146" targetNamespace="http://schemas.microsoft.com/office/2006/metadata/properties" ma:root="true" ma:fieldsID="e2d2bbafe8d143b4ea6867684fd0893d" ns2:_="" ns3:_="">
    <xsd:import namespace="1f739fab-6d78-413b-bdfb-b8e4b081b506"/>
    <xsd:import namespace="0cfd19f7-9a31-48f1-a827-fb01c45dd14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39fab-6d78-413b-bdfb-b8e4b081b5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c186424-b81a-4ce1-bef4-a97d21f25e3a}" ma:internalName="TaxCatchAll" ma:showField="CatchAllData" ma:web="1f739fab-6d78-413b-bdfb-b8e4b081b5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d19f7-9a31-48f1-a827-fb01c45dd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462c662f-fcd5-4c16-8282-839128f519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A78CA-7739-4092-AD1D-D9793B24994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f80dc837-ebe8-4737-96b8-980d31a72542"/>
    <ds:schemaRef ds:uri="http://schemas.openxmlformats.org/package/2006/metadata/core-properties"/>
    <ds:schemaRef ds:uri="e0b192aa-8cad-4f97-867a-6b554dbaeb04"/>
    <ds:schemaRef ds:uri="http://www.w3.org/XML/1998/namespace"/>
    <ds:schemaRef ds:uri="http://purl.org/dc/dcmitype/"/>
    <ds:schemaRef ds:uri="1f739fab-6d78-413b-bdfb-b8e4b081b506"/>
    <ds:schemaRef ds:uri="0cfd19f7-9a31-48f1-a827-fb01c45dd146"/>
  </ds:schemaRefs>
</ds:datastoreItem>
</file>

<file path=customXml/itemProps2.xml><?xml version="1.0" encoding="utf-8"?>
<ds:datastoreItem xmlns:ds="http://schemas.openxmlformats.org/officeDocument/2006/customXml" ds:itemID="{A9575358-6EBE-4EAE-A26C-388E9DDE15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58DF99-1537-409E-913D-A8283909A1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739fab-6d78-413b-bdfb-b8e4b081b506"/>
    <ds:schemaRef ds:uri="0cfd19f7-9a31-48f1-a827-fb01c45dd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1135</Words>
  <Application>Microsoft Office PowerPoint</Application>
  <PresentationFormat>ユーザー設定</PresentationFormat>
  <Paragraphs>162</Paragraphs>
  <Slides>8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Zen Maru Gothic Medium</vt:lpstr>
      <vt:lpstr>Arial</vt:lpstr>
      <vt:lpstr>Calibri</vt:lpstr>
      <vt:lpstr>Zen Maru Gothic</vt:lpstr>
      <vt:lpstr>游ゴシック</vt:lpstr>
      <vt:lpstr>Zen Maru Gothic Bold</vt:lpstr>
      <vt:lpstr>Zen Maru Gothic Heavy</vt:lpstr>
      <vt:lpstr>Handelson Three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ライフデザインとも家事・とも育て講座</dc:title>
  <dc:creator>（生こ）岩崎 貴之</dc:creator>
  <cp:lastModifiedBy>大谷 永子 </cp:lastModifiedBy>
  <cp:revision>13</cp:revision>
  <dcterms:created xsi:type="dcterms:W3CDTF">2006-08-16T00:00:00Z</dcterms:created>
  <dcterms:modified xsi:type="dcterms:W3CDTF">2026-05-15T07:47:29Z</dcterms:modified>
  <dc:identifier>DAG2l1Mk-fI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0x010100B3E7916579E48942A578B93BD249C02F</vt:lpwstr>
  </property>
  <property fmtid="{D5CDD505-2E9C-101B-9397-08002B2CF9AE}" pid="3" name="MediaServiceImageTags">
    <vt:lpwstr/>
  </property>
</Properties>
</file>